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sldIdLst>
    <p:sldId id="275" r:id="rId2"/>
    <p:sldId id="274" r:id="rId3"/>
    <p:sldId id="258" r:id="rId4"/>
    <p:sldId id="279" r:id="rId5"/>
    <p:sldId id="271" r:id="rId6"/>
    <p:sldId id="276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7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3354" autoAdjust="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BEDC-FCFE-41CE-9661-11E9EBA3B3FD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2F8D-CD7B-4FE0-97D9-E9557ACB30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2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2F8D-CD7B-4FE0-97D9-E9557ACB30B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89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2F8D-CD7B-4FE0-97D9-E9557ACB30B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5C9B-602E-439F-8621-C243A3AC09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3611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9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53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91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710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9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BCDF-D3CA-4B39-9B65-AC638F14DF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1898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B4E6-2BB4-41A8-8351-B2D59D803C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369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0A8EF3-5A70-4B79-A2BB-CBE025FC11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49744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2514-324E-4637-BB05-793EBDB4D0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34202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793C-06B4-4AD6-BBFD-F0128EF3C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216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00D6-3AF3-42A4-95E6-DBFCAC5C3C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2253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0FEA-D02E-4601-90E1-D808CA7625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5003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8198-7767-4FB5-A37C-CAFFFEF8D2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2721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0E86-5F81-425A-9373-9E9EE7B1A1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80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0532-8E96-4E4E-8F3E-E3D14C4151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874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3CAA-83CD-4C41-8FD5-680E972632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7705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802246-7500-4AC8-B1AD-84DB62614E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90" y="0"/>
            <a:ext cx="1296144" cy="1296144"/>
          </a:xfrm>
        </p:spPr>
      </p:pic>
      <p:pic>
        <p:nvPicPr>
          <p:cNvPr id="32770" name="Picture 2" descr="Картинки по запросу грудное вскармли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315" y="684157"/>
            <a:ext cx="7001069" cy="560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Под воздействием акта сосания груди формирование и становление зубочелюстного аппарата, мозгового черепа, аппарата звуковоспроизведения. Дети находящиеся на грудном вскармливание реже имеют ортодонтические дефекты, у них более успешно происходит становление речевой функции.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Известны исследования о большой частоте заболеваний среднего уха у детей, находившихся на искусственном вскармливании,  как на  первом году жизни так и  в  последующие годы.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Эмоциональная  ценность грудного  вскармливания исходит из  установления  прочих  психоэмоциональных связей в процессе  кормления грудью, которые в последующем являются чрезвычайно  благоприятной основой для  полноценного развития интеллекта и   психики ребенка. Кормление ребенка грудью имеет  определенное влияние на взаимоотношения,  которые в дальнейшем складываются между ребенком и матерью, а так же на будущее  поведение ребенка; лучшее эмоциональное, психомоторное развитие, большую коммуникабельность.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716" y="-9663"/>
            <a:ext cx="1438781" cy="1438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0456" y="25081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кормления грудью для матери.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5257776" cy="5715016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sz="1400" dirty="0"/>
          </a:p>
          <a:p>
            <a:pPr algn="ctr">
              <a:lnSpc>
                <a:spcPct val="80000"/>
              </a:lnSpc>
            </a:pP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Ранее прикладывание новорожденного к груди в первые 30 мин. после рождения,  включая неограниченное сосание, способствует началу и становлению лактации.  Количество вырабатываемого молока определяется и соответствует исключительно потребностям ребенка; каждое  прикладывание к груди стимулирует секрецию молока, которая прекращается по мере наполнения груди.</a:t>
            </a:r>
          </a:p>
          <a:p>
            <a:pPr algn="ctr">
              <a:lnSpc>
                <a:spcPct val="80000"/>
              </a:lnSpc>
            </a:pP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период  окситоциновой фазы секреции молока 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индуцируются  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сокращения матки, которые могут быть очень болезненными в первые несколько дней после родов;  окситоцин  способствует остановке кровотечений после родов;  содействует более полной и быстрой  инволюции матки.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438781" cy="1438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534" t="-3912" r="14476" b="-1"/>
          <a:stretch/>
        </p:blipFill>
        <p:spPr>
          <a:xfrm>
            <a:off x="5257776" y="1988840"/>
            <a:ext cx="3739659" cy="3366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12" y="270708"/>
            <a:ext cx="6347713" cy="13208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Сцеживание грудного молока.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3821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/>
              <a:t>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 необходимо   как можно раньше после  родов начать сцеживание и  производить его по 15-20 мин. по крайней мере 7 раз в сутки. Можно помассировать  грудь в направлении сосков за несколько минут до начала сцеживания, чтобы обеспечить  ток молока.</a:t>
            </a:r>
          </a:p>
        </p:txBody>
      </p:sp>
      <p:pic>
        <p:nvPicPr>
          <p:cNvPr id="2" name="Picture 2" descr="Картинки по запросу техника грудное вскармли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01194"/>
            <a:ext cx="4786346" cy="345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327015"/>
            <a:ext cx="8229600" cy="65403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сцеживания.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642918"/>
            <a:ext cx="8229600" cy="51117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Наклониться вперед и  поддерживать грудь рукой.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Большой палец руки расположить на ареоле над соском, указательный и средний - под  ареолой соска.  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Несколько сдавить пальцами  ареолу по направлению в сторону грудной клетки.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Осторожно нажать на молочные пазухи за соском , ниже ареолы.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Повторять  эти движения до тех пор, пока  молоко не  начнет капать, а  затем может  брызнуть.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Передвигать пальцы вокруг ареолы, чтобы  были задействованы все  молочные пазухи.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Время от времени проводить  массаж всей груди,  мягко похлопывая по направлению к соску, проверяя твердость в груди.</a:t>
            </a: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Повторять движение до тех пор, пока грудь не станет мягкой и не прекратится вытекание молока.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807" y="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Десять принципов успешного грудного вскармливания.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-214346" y="357166"/>
            <a:ext cx="5072098" cy="678661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Строго придерживаться установленных правил грудного вскармливания и регулярно доводить эти правила до сведения мед. персонала и рожениц. Подготовить правила грудного вскармливания и распространять их среди медперсонала. </a:t>
            </a:r>
          </a:p>
          <a:p>
            <a:pPr>
              <a:lnSpc>
                <a:spcPct val="80000"/>
              </a:lnSpc>
            </a:pP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Обучать мед. персонал необходимым навыкам для осуществления практика грудного вскармливания. Обучать весь медико-санитарный персона; необходимым навыкам для осуществления этой политики. </a:t>
            </a:r>
          </a:p>
          <a:p>
            <a:pPr>
              <a:lnSpc>
                <a:spcPct val="80000"/>
              </a:lnSpc>
            </a:pP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Информировать всех беременных женщин о преимуществах и техника грудного вскармливания. </a:t>
            </a:r>
          </a:p>
          <a:p>
            <a:pPr>
              <a:lnSpc>
                <a:spcPct val="80000"/>
              </a:lnSpc>
            </a:pP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Помогать матерям начинать грудное вскармливание в течение первого получаса после родов. </a:t>
            </a:r>
          </a:p>
          <a:p>
            <a:pPr>
              <a:lnSpc>
                <a:spcPct val="80000"/>
              </a:lnSpc>
            </a:pP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Показывать матерям, как кормить грудью и как сохранить лактацию, даже если они временно отделены от своих детей. 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17410" name="Picture 2" descr="Картинки по запросу грудное вскармливание прико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41117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43" y="142852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664"/>
            <a:ext cx="8229600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6.Не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давать новорождённым иной пищи или питья, кроме грудного молока, за исключением случаев, обусловленных мед. показаниями. 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Практиковать круглосуточное пребывание матери и новорождённого рядом в одной палате. Обеспечить для матерей и новорождённых возможность быть вместе 24 часа в сутки. Разрешать им находиться вместе в одной палате. 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Поощрять грудное вскармливание по требованию ребёнка, а не по расписанию. Всячески поощрять грудное вскармливание. 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Не давать новорождённым, находящимся на грудном вскармливании, никаких успокаивающих средств, имитирующих материнскую грудь. Никаких искусственных средств, имитирующих грудь или успокаивающих. Не давать ребёнку пустышек. </a:t>
            </a: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Поощрять организацию групп поддержки грудного вскармливания и направлять матерей в эти группы после выписки из родильного дома или больницы. Способствовать созданию и деятельности групп грудного вскармливания и поддержки матерей и направлять новых матерей на попечение этих групп.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-99392"/>
            <a:ext cx="1438781" cy="1438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330" y="5815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Молокогонные средства.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612"/>
            <a:ext cx="8229600" cy="56880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(Для повышения секреции молока кормящей матери).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Употреблять в пищу салаты: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Лук репчатый мелко нарезать, залить на 2-3 минуты кипятком и слить, чтобы убить горечь. Заправить сметаной или майонезом.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Салаты из зелёного лука со сметаной.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Салаты из свежей капусты.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Морковь посевная, корнеплод. Употребление моркови увеличивает выделение молока у кормящих женщин.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Крапива двудомная, листья. 1 столовую ложку сухих листьев заварить на 1 стакан кипятка. Если мы используем свежую зелень, то берём 2 столовых ложки мелко нарубленной крапивы. Настоять, укутав на 3 часа. Можно настаивать в термосе. Принимать как молокогонное средство 3-4 раза в день по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полстакана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отвара. </a:t>
            </a:r>
          </a:p>
          <a:p>
            <a:pPr>
              <a:lnSpc>
                <a:spcPct val="80000"/>
              </a:lnSpc>
            </a:pP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Тысячелистник, трава. Готовим отвар как 3. Настаиваем 1 час. Процеживаем.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716" y="117222"/>
            <a:ext cx="1438781" cy="1438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942" y="46487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Грудное вскармливание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85670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Грудное вскармливание  является обязательным  основным условием формирования здоровья, оказывает влияние на последующее  становление очень важных  социальных функций, связанных с интеллектуальным  потенциалом общества, физической работоспособностью, воспроизводством.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92162"/>
            <a:ext cx="8507288" cy="5534002"/>
          </a:xfrm>
        </p:spPr>
        <p:txBody>
          <a:bodyPr/>
          <a:lstStyle/>
          <a:p>
            <a:pPr marL="0" inden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Грудное молоко наилучшим образом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адаптацию новорожденных  к условиям  внутриутробного существования. </a:t>
            </a:r>
          </a:p>
          <a:p>
            <a:pPr marL="0" inden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первые  2-3 дня после родов у кормящей женщины выделяется молозиво, </a:t>
            </a:r>
          </a:p>
          <a:p>
            <a:pPr marL="0" inden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4-5 дня лактации  образуется молозивное  молоко, </a:t>
            </a:r>
          </a:p>
          <a:p>
            <a:pPr marL="0" inden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переходное молоко  </a:t>
            </a:r>
          </a:p>
          <a:p>
            <a:pPr marL="0" inden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2-3-ей недели  зрелое молоко.</a:t>
            </a:r>
          </a:p>
          <a:p>
            <a:pPr marL="0" indent="0"/>
            <a:endParaRPr lang="ru-RU" sz="2800" dirty="0"/>
          </a:p>
          <a:p>
            <a:pPr marL="0" indent="0"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-17068"/>
            <a:ext cx="1438781" cy="1438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861048"/>
            <a:ext cx="4103077" cy="277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техника грудное вскармли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9525" cy="38385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55" y="-2227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3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/>
          <a:lstStyle/>
          <a:p>
            <a:r>
              <a:rPr lang="ru-RU" sz="2400" dirty="0"/>
              <a:t>Сравнительный состав женского молока и молока животного происхождения</a:t>
            </a:r>
          </a:p>
        </p:txBody>
      </p:sp>
      <p:graphicFrame>
        <p:nvGraphicFramePr>
          <p:cNvPr id="23620" name="Group 6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297140"/>
              </p:ext>
            </p:extLst>
          </p:nvPr>
        </p:nvGraphicFramePr>
        <p:xfrm>
          <a:off x="357158" y="1357298"/>
          <a:ext cx="8037516" cy="4389120"/>
        </p:xfrm>
        <a:graphic>
          <a:graphicData uri="http://schemas.openxmlformats.org/drawingml/2006/table">
            <a:tbl>
              <a:tblPr/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Вид молока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Сухие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Жир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Белки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Лактоза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Зола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казеин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Сывороточное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Женское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Козье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Коровье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2279"/>
          <a:stretch/>
        </p:blipFill>
        <p:spPr>
          <a:xfrm>
            <a:off x="179512" y="404664"/>
            <a:ext cx="3563889" cy="3086963"/>
          </a:xfrm>
          <a:prstGeom prst="rect">
            <a:avLst/>
          </a:prstGeom>
        </p:spPr>
      </p:pic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395714" y="592161"/>
            <a:ext cx="4175125" cy="56832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Женское молоко является оптимальным питанием для новорожденного и грудного ребенка по качественному  и количественному составу основных  нутриентов и  микрокомпонентов, состав которых  динамично приспосабливается к  индивидуальным потребностям  детей,  изменяющимся в процессе роста ребенка.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4192"/>
            <a:ext cx="1438781" cy="1438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39" y="2938286"/>
            <a:ext cx="2537561" cy="381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96" y="609329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Состав грудного молока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857232"/>
            <a:ext cx="8229600" cy="1519043"/>
          </a:xfrm>
        </p:spPr>
        <p:txBody>
          <a:bodyPr>
            <a:normAutofit fontScale="40000" lnSpcReduction="2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– 87-88%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Белок – 1,5%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 – 3,5-4,5%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Углевод – 6,5-7%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Соль – 0,18-02%</a:t>
            </a:r>
          </a:p>
          <a:p>
            <a:endParaRPr lang="ru-RU" sz="3600" dirty="0"/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07249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65" y="-15604"/>
            <a:ext cx="1438781" cy="1438781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7452320" y="5445224"/>
            <a:ext cx="872535" cy="1080120"/>
          </a:xfrm>
          <a:prstGeom prst="flowChartProcess">
            <a:avLst/>
          </a:prstGeom>
          <a:solidFill>
            <a:srgbClr val="FFEA8F"/>
          </a:solidFill>
          <a:ln>
            <a:solidFill>
              <a:srgbClr val="FFE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039" y="15489"/>
            <a:ext cx="1438781" cy="1438781"/>
          </a:xfrm>
          <a:prstGeom prst="rect">
            <a:avLst/>
          </a:prstGeom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59568" y="1196752"/>
            <a:ext cx="84248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  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получает с молоком матери пассивный иммунитет. Этим объясняется, что заболеваемость и смертность новорожденных, находящихся на грудном вскармливании, значительно меньше, чем искусственников, хотя при переходе во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 утробное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существование происходит активное заселение  кожи, слизистых оболочек органов дыхания и пищеварения вирусной и бактериологической флоры.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Грудное молоко не только оказывает антиинфекционные и антиаллергические действия, но и стимулирует развитие собственной иммунной системы ребенка; оно содержит много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противовоспалительных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компонентов. Таким образом, материнское молоко  защищает организм новорожденного от раннего инфицирования  и чрезмерного  антигенного раздражения в период адаптации  к условиям внешней среды.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0" y="606142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 грудного вскармливания для новорожденного ребенка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424862" cy="4713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Обеспечивает основными нутриентами и микрокомпонентами, наиболее соответствующими по количественному и качественному составу потребностям новорожденного в условиях перехода к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 утробному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питанию.</a:t>
            </a:r>
          </a:p>
          <a:p>
            <a:pPr>
              <a:lnSpc>
                <a:spcPct val="8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Биологическая ценность для роста и развития организма новорожденного; иммунологическая защита от инфекционной патологии; паразитарной инвазии.</a:t>
            </a:r>
          </a:p>
          <a:p>
            <a:pPr>
              <a:lnSpc>
                <a:spcPct val="8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Естественное вскармливание оказывает профилактическое действие по отношению к развитию таких заболеваний, как атеросклероз, сахарный диабет, лейкозы, хронических заболеваний органов пищеварения; имеет антиаллергический эффект; защищает от атонических реакций и заболеваний.</a:t>
            </a:r>
          </a:p>
          <a:p>
            <a:pPr>
              <a:lnSpc>
                <a:spcPct val="80000"/>
              </a:lnSpc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Облегчает адаптацию к новым окружающим условиям путем заселения кожи и желудочно-кишечного тракта микроорганизмами матери.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03" y="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10" y="6075929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1201</Words>
  <Application>Microsoft Office PowerPoint</Application>
  <PresentationFormat>Экран (4:3)</PresentationFormat>
  <Paragraphs>149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Грудное вскармливание</vt:lpstr>
      <vt:lpstr>Презентация PowerPoint</vt:lpstr>
      <vt:lpstr>Презентация PowerPoint</vt:lpstr>
      <vt:lpstr>Сравнительный состав женского молока и молока животного происхождения</vt:lpstr>
      <vt:lpstr>Презентация PowerPoint</vt:lpstr>
      <vt:lpstr>Состав грудного молока</vt:lpstr>
      <vt:lpstr>Презентация PowerPoint</vt:lpstr>
      <vt:lpstr>Значение  грудного вскармливания для новорожденного ребенка.</vt:lpstr>
      <vt:lpstr>Презентация PowerPoint</vt:lpstr>
      <vt:lpstr>Значение кормления грудью для матери.</vt:lpstr>
      <vt:lpstr>Сцеживание грудного молока.</vt:lpstr>
      <vt:lpstr>Техника сцеживания.</vt:lpstr>
      <vt:lpstr>Десять принципов успешного грудного вскармливания.</vt:lpstr>
      <vt:lpstr>Презентация PowerPoint</vt:lpstr>
      <vt:lpstr>Молокогонные средства.  </vt:lpstr>
    </vt:vector>
  </TitlesOfParts>
  <Company>homeorg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20</cp:revision>
  <dcterms:created xsi:type="dcterms:W3CDTF">2009-01-25T12:56:35Z</dcterms:created>
  <dcterms:modified xsi:type="dcterms:W3CDTF">2023-12-22T07:41:57Z</dcterms:modified>
</cp:coreProperties>
</file>