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</p:sldMasterIdLst>
  <p:notesMasterIdLst>
    <p:notesMasterId r:id="rId4"/>
  </p:notesMasterIdLst>
  <p:sldIdLst>
    <p:sldId id="256" r:id="rId2"/>
    <p:sldId id="257" r:id="rId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>
      <p:cViewPr varScale="1">
        <p:scale>
          <a:sx n="99" d="100"/>
          <a:sy n="99" d="100"/>
        </p:scale>
        <p:origin x="1464" y="78"/>
      </p:cViewPr>
      <p:guideLst>
        <p:guide orient="horz" pos="2880"/>
        <p:guide pos="4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5" d="100"/>
          <a:sy n="105" d="100"/>
        </p:scale>
        <p:origin x="2202" y="120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059B4-0B68-422F-A706-C27434FA1E1B}" type="datetimeFigureOut">
              <a:rPr lang="ru-RU" smtClean="0"/>
              <a:t>22.12.2023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3BD25-5A65-4F0F-8B5E-4AA9513185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85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3BD25-5A65-4F0F-8B5E-4AA9513185E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02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338"/>
            <a:ext cx="10723576" cy="758152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1667"/>
            <a:ext cx="6814024" cy="1815505"/>
          </a:xfrm>
        </p:spPr>
        <p:txBody>
          <a:bodyPr anchor="b">
            <a:noAutofit/>
          </a:bodyPr>
          <a:lstStyle>
            <a:lvl1pPr algn="r">
              <a:defRPr sz="5955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7170"/>
            <a:ext cx="6814024" cy="12096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23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4"/>
            <a:ext cx="7423299" cy="3753414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9858"/>
            <a:ext cx="742329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68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5510"/>
            <a:ext cx="6338160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9858"/>
            <a:ext cx="7423300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62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0553"/>
            <a:ext cx="7423300" cy="2862216"/>
          </a:xfrm>
        </p:spPr>
        <p:txBody>
          <a:bodyPr anchor="b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69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660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253"/>
            <a:ext cx="7415991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355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61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254"/>
            <a:ext cx="1144666" cy="579118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254"/>
            <a:ext cx="6075294" cy="579118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409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72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06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8458"/>
            <a:ext cx="7423300" cy="2014313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948830"/>
          </a:xfrm>
        </p:spPr>
        <p:txBody>
          <a:bodyPr anchor="t"/>
          <a:lstStyle>
            <a:lvl1pPr marL="0" indent="0" algn="l">
              <a:buNone/>
              <a:defRPr sz="22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4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9" cy="14565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2650"/>
            <a:ext cx="3611372" cy="4279629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2651"/>
            <a:ext cx="3611373" cy="427963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1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35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253"/>
            <a:ext cx="7423299" cy="14565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50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04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2627"/>
            <a:ext cx="3262963" cy="1409864"/>
          </a:xfrm>
        </p:spPr>
        <p:txBody>
          <a:bodyPr anchor="b">
            <a:normAutofit/>
          </a:bodyPr>
          <a:lstStyle>
            <a:lvl1pPr>
              <a:defRPr sz="220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848"/>
            <a:ext cx="3959782" cy="609443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2490"/>
            <a:ext cx="3262963" cy="2850073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5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3995"/>
            <a:ext cx="7423299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254"/>
            <a:ext cx="7423299" cy="424097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8981"/>
            <a:ext cx="7423299" cy="743299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62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8"/>
            <a:ext cx="10723578" cy="758152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651"/>
            <a:ext cx="7423299" cy="42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2281"/>
            <a:ext cx="80005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2281"/>
            <a:ext cx="54063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2281"/>
            <a:ext cx="59950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67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504200" rtl="0" eaLnBrk="1" latinLnBrk="0" hangingPunct="1">
        <a:spcBef>
          <a:spcPct val="0"/>
        </a:spcBef>
        <a:buNone/>
        <a:defRPr sz="397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50" indent="-37815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50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9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492" y="3380195"/>
            <a:ext cx="2183891" cy="1746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bject 5"/>
          <p:cNvSpPr txBox="1"/>
          <p:nvPr/>
        </p:nvSpPr>
        <p:spPr>
          <a:xfrm>
            <a:off x="325627" y="150368"/>
            <a:ext cx="3310890" cy="146685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290830" algn="just">
              <a:lnSpc>
                <a:spcPct val="95900"/>
              </a:lnSpc>
              <a:spcBef>
                <a:spcPts val="170"/>
              </a:spcBef>
              <a:tabLst>
                <a:tab pos="2219960" algn="l"/>
              </a:tabLst>
            </a:pPr>
            <a:r>
              <a:rPr sz="1400" spc="-10" dirty="0">
                <a:latin typeface="Times New Roman"/>
                <a:cs typeface="Times New Roman"/>
              </a:rPr>
              <a:t>Качественная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профилактика </a:t>
            </a:r>
            <a:r>
              <a:rPr sz="1400" dirty="0">
                <a:latin typeface="Times New Roman"/>
                <a:cs typeface="Times New Roman"/>
              </a:rPr>
              <a:t>стоматологических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заболеваний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время </a:t>
            </a:r>
            <a:r>
              <a:rPr sz="1400" dirty="0">
                <a:latin typeface="Times New Roman"/>
                <a:cs typeface="Times New Roman"/>
              </a:rPr>
              <a:t>беременности</a:t>
            </a:r>
            <a:r>
              <a:rPr sz="1400" spc="370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370" dirty="0">
                <a:latin typeface="Times New Roman"/>
                <a:cs typeface="Times New Roman"/>
              </a:rPr>
              <a:t>   </a:t>
            </a:r>
            <a:r>
              <a:rPr sz="1400" dirty="0">
                <a:latin typeface="Times New Roman"/>
                <a:cs typeface="Times New Roman"/>
              </a:rPr>
              <a:t>только</a:t>
            </a:r>
            <a:r>
              <a:rPr sz="1400" spc="380" dirty="0">
                <a:latin typeface="Times New Roman"/>
                <a:cs typeface="Times New Roman"/>
              </a:rPr>
              <a:t>   </a:t>
            </a:r>
            <a:r>
              <a:rPr sz="1400" spc="-10" dirty="0">
                <a:latin typeface="Times New Roman"/>
                <a:cs typeface="Times New Roman"/>
              </a:rPr>
              <a:t>помогает </a:t>
            </a:r>
            <a:r>
              <a:rPr sz="1400" dirty="0">
                <a:latin typeface="Times New Roman"/>
                <a:cs typeface="Times New Roman"/>
              </a:rPr>
              <a:t>улучшить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состояние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рта</a:t>
            </a:r>
            <a:r>
              <a:rPr sz="1400" spc="3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беременной,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но </a:t>
            </a:r>
            <a:r>
              <a:rPr sz="1400" dirty="0">
                <a:latin typeface="Times New Roman"/>
                <a:cs typeface="Times New Roman"/>
              </a:rPr>
              <a:t>предупредить</a:t>
            </a:r>
            <a:r>
              <a:rPr sz="1400" spc="4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развитие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кариеса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ребенка. </a:t>
            </a:r>
            <a:r>
              <a:rPr sz="1400" dirty="0">
                <a:latin typeface="Times New Roman"/>
                <a:cs typeface="Times New Roman"/>
              </a:rPr>
              <a:t>Правильное</a:t>
            </a:r>
            <a:r>
              <a:rPr sz="1400" spc="20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формирование</a:t>
            </a:r>
            <a:r>
              <a:rPr sz="1400" spc="2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челюстей</a:t>
            </a:r>
            <a:r>
              <a:rPr sz="1400" spc="200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зубов</a:t>
            </a:r>
            <a:r>
              <a:rPr sz="1400" spc="48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зависит</a:t>
            </a:r>
            <a:r>
              <a:rPr sz="1400" spc="48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от</a:t>
            </a:r>
            <a:r>
              <a:rPr sz="1400" spc="49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здоровья</a:t>
            </a:r>
            <a:r>
              <a:rPr sz="1400" spc="484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матери,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627" y="1581658"/>
            <a:ext cx="3312160" cy="649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6100"/>
              </a:lnSpc>
              <a:spcBef>
                <a:spcPts val="170"/>
              </a:spcBef>
            </a:pPr>
            <a:r>
              <a:rPr sz="1400" dirty="0">
                <a:latin typeface="Times New Roman"/>
                <a:cs typeface="Times New Roman"/>
              </a:rPr>
              <a:t>особенно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6-7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неделях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беременности,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от </a:t>
            </a:r>
            <a:r>
              <a:rPr sz="1400" dirty="0">
                <a:latin typeface="Times New Roman"/>
                <a:cs typeface="Times New Roman"/>
              </a:rPr>
              <a:t>ее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режима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труда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0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отдыха,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полноценного </a:t>
            </a:r>
            <a:r>
              <a:rPr sz="1400" dirty="0">
                <a:latin typeface="Times New Roman"/>
                <a:cs typeface="Times New Roman"/>
              </a:rPr>
              <a:t>питания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каждодневным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употреблением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627" y="2195830"/>
            <a:ext cx="33077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83615" algn="l"/>
                <a:tab pos="1740535" algn="l"/>
                <a:tab pos="1990725" algn="l"/>
                <a:tab pos="2846070" algn="l"/>
              </a:tabLst>
            </a:pPr>
            <a:r>
              <a:rPr sz="1400" spc="-10" dirty="0">
                <a:latin typeface="Times New Roman"/>
                <a:cs typeface="Times New Roman"/>
              </a:rPr>
              <a:t>молочных,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рыбных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овощных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блюд.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627" y="2400427"/>
            <a:ext cx="3312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Стоматологическая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уязвимость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следует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из-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627" y="2604643"/>
            <a:ext cx="3309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9415" algn="l"/>
                <a:tab pos="1137920" algn="l"/>
                <a:tab pos="2195195" algn="l"/>
                <a:tab pos="2514600" algn="l"/>
              </a:tabLst>
            </a:pPr>
            <a:r>
              <a:rPr sz="1400" spc="-25" dirty="0">
                <a:latin typeface="Times New Roman"/>
                <a:cs typeface="Times New Roman"/>
              </a:rPr>
              <a:t>за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общих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изменений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организме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627" y="2808859"/>
            <a:ext cx="3310890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204"/>
              </a:spcBef>
            </a:pPr>
            <a:r>
              <a:rPr sz="1400" dirty="0">
                <a:latin typeface="Times New Roman"/>
                <a:cs typeface="Times New Roman"/>
              </a:rPr>
              <a:t>беременной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женщины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из-за</a:t>
            </a:r>
            <a:r>
              <a:rPr sz="1400" spc="2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ухудшения </a:t>
            </a:r>
            <a:r>
              <a:rPr sz="1400" dirty="0">
                <a:latin typeface="Times New Roman"/>
                <a:cs typeface="Times New Roman"/>
              </a:rPr>
              <a:t>состояния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твердых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тканей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зубов.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64677" y="5415153"/>
            <a:ext cx="12096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0" dirty="0">
                <a:latin typeface="Times New Roman"/>
                <a:cs typeface="Times New Roman"/>
              </a:rPr>
              <a:t>вскармливание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627" y="5415153"/>
            <a:ext cx="918844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</a:pPr>
            <a:r>
              <a:rPr sz="1400" b="1" i="1" spc="-10" dirty="0">
                <a:latin typeface="Times New Roman"/>
                <a:cs typeface="Times New Roman"/>
              </a:rPr>
              <a:t>Грудное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spc="-10" dirty="0">
                <a:latin typeface="Times New Roman"/>
                <a:cs typeface="Times New Roman"/>
              </a:rPr>
              <a:t>уникальной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2750" y="5415153"/>
            <a:ext cx="226250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583055">
              <a:lnSpc>
                <a:spcPts val="1610"/>
              </a:lnSpc>
              <a:spcBef>
                <a:spcPts val="215"/>
              </a:spcBef>
              <a:tabLst>
                <a:tab pos="755650" algn="l"/>
                <a:tab pos="1529080" algn="l"/>
              </a:tabLst>
            </a:pPr>
            <a:r>
              <a:rPr sz="1400" spc="-10" dirty="0">
                <a:latin typeface="Times New Roman"/>
                <a:cs typeface="Times New Roman"/>
              </a:rPr>
              <a:t>является формой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питания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человека,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627" y="5823966"/>
            <a:ext cx="330707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1370" algn="l"/>
                <a:tab pos="1375410" algn="l"/>
                <a:tab pos="2666365" algn="l"/>
                <a:tab pos="2946400" algn="l"/>
              </a:tabLst>
            </a:pPr>
            <a:r>
              <a:rPr sz="1400" spc="-10" dirty="0">
                <a:latin typeface="Times New Roman"/>
                <a:cs typeface="Times New Roman"/>
              </a:rPr>
              <a:t>которая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была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сформирована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ходе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627" y="6028182"/>
            <a:ext cx="3306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биологической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эволюции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человечества,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627" y="6232347"/>
            <a:ext cx="33077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3430" algn="l"/>
                <a:tab pos="1181100" algn="l"/>
                <a:tab pos="1889125" algn="l"/>
                <a:tab pos="2390140" algn="l"/>
                <a:tab pos="3208020" algn="l"/>
              </a:tabLst>
            </a:pPr>
            <a:r>
              <a:rPr sz="1400" spc="-10" dirty="0">
                <a:latin typeface="Times New Roman"/>
                <a:cs typeface="Times New Roman"/>
              </a:rPr>
              <a:t>поэтому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оно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должно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быть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отнесено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к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5627" y="6436563"/>
            <a:ext cx="33102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8825" algn="l"/>
              </a:tabLst>
            </a:pPr>
            <a:r>
              <a:rPr sz="1400" spc="-10" dirty="0">
                <a:latin typeface="Times New Roman"/>
                <a:cs typeface="Times New Roman"/>
              </a:rPr>
              <a:t>единственному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b="1" i="1" spc="-10" dirty="0">
                <a:latin typeface="Times New Roman"/>
                <a:cs typeface="Times New Roman"/>
              </a:rPr>
              <a:t>физиологически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5627" y="6642303"/>
            <a:ext cx="330898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b="1" i="1" dirty="0">
                <a:latin typeface="Times New Roman"/>
                <a:cs typeface="Times New Roman"/>
              </a:rPr>
              <a:t>адекватному</a:t>
            </a:r>
            <a:r>
              <a:rPr sz="1400" b="1" i="1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питанию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новорожденного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50" dirty="0">
                <a:latin typeface="Times New Roman"/>
                <a:cs typeface="Times New Roman"/>
              </a:rPr>
              <a:t>и </a:t>
            </a:r>
            <a:r>
              <a:rPr sz="1400" dirty="0">
                <a:latin typeface="Times New Roman"/>
                <a:cs typeface="Times New Roman"/>
              </a:rPr>
              <a:t>грудного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ребенка.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8810" y="1996186"/>
            <a:ext cx="2614930" cy="39211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16535" marR="208279" algn="ctr">
              <a:lnSpc>
                <a:spcPts val="1610"/>
              </a:lnSpc>
              <a:spcBef>
                <a:spcPts val="215"/>
              </a:spcBef>
            </a:pPr>
            <a:r>
              <a:rPr sz="1400" b="1" i="1" dirty="0">
                <a:latin typeface="Times New Roman"/>
                <a:cs typeface="Times New Roman"/>
              </a:rPr>
              <a:t>Проблемы</a:t>
            </a:r>
            <a:r>
              <a:rPr sz="1400" b="1" i="1" spc="-3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с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прикусом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были </a:t>
            </a:r>
            <a:r>
              <a:rPr sz="1400" b="1" i="1" dirty="0">
                <a:latin typeface="Times New Roman"/>
                <a:cs typeface="Times New Roman"/>
              </a:rPr>
              <a:t>необычны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для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древних</a:t>
            </a:r>
            <a:endParaRPr sz="1400" dirty="0">
              <a:latin typeface="Times New Roman"/>
              <a:cs typeface="Times New Roman"/>
            </a:endParaRPr>
          </a:p>
          <a:p>
            <a:pPr marL="32384" marR="26034" algn="ctr">
              <a:lnSpc>
                <a:spcPts val="1610"/>
              </a:lnSpc>
            </a:pPr>
            <a:r>
              <a:rPr sz="1400" b="1" i="1" dirty="0">
                <a:latin typeface="Times New Roman"/>
                <a:cs typeface="Times New Roman"/>
              </a:rPr>
              <a:t>цивилизаций.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У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детей,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которые </a:t>
            </a:r>
            <a:r>
              <a:rPr sz="1400" b="1" i="1" dirty="0">
                <a:latin typeface="Times New Roman"/>
                <a:cs typeface="Times New Roman"/>
              </a:rPr>
              <a:t>жили</a:t>
            </a:r>
            <a:r>
              <a:rPr sz="1400" b="1" i="1" spc="-3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1000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лет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назад,</a:t>
            </a:r>
            <a:r>
              <a:rPr sz="1400" b="1" i="1" spc="-3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зубы</a:t>
            </a:r>
            <a:r>
              <a:rPr sz="1400" b="1" i="1" spc="-40" dirty="0">
                <a:latin typeface="Times New Roman"/>
                <a:cs typeface="Times New Roman"/>
              </a:rPr>
              <a:t> </a:t>
            </a:r>
            <a:r>
              <a:rPr sz="1400" b="1" i="1" spc="-50" dirty="0">
                <a:latin typeface="Times New Roman"/>
                <a:cs typeface="Times New Roman"/>
              </a:rPr>
              <a:t>и </a:t>
            </a:r>
            <a:r>
              <a:rPr sz="1400" b="1" i="1" dirty="0">
                <a:latin typeface="Times New Roman"/>
                <a:cs typeface="Times New Roman"/>
              </a:rPr>
              <a:t>строение</a:t>
            </a:r>
            <a:r>
              <a:rPr sz="1400" b="1" i="1" spc="-5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челюстей</a:t>
            </a:r>
            <a:r>
              <a:rPr sz="1400" b="1" i="1" spc="-55" dirty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были</a:t>
            </a:r>
            <a:endParaRPr sz="1400" dirty="0">
              <a:latin typeface="Times New Roman"/>
              <a:cs typeface="Times New Roman"/>
            </a:endParaRPr>
          </a:p>
          <a:p>
            <a:pPr marL="111125" marR="106680" algn="ctr">
              <a:lnSpc>
                <a:spcPts val="1610"/>
              </a:lnSpc>
              <a:spcBef>
                <a:spcPts val="5"/>
              </a:spcBef>
            </a:pPr>
            <a:r>
              <a:rPr sz="1400" b="1" i="1" dirty="0">
                <a:latin typeface="Times New Roman"/>
                <a:cs typeface="Times New Roman"/>
              </a:rPr>
              <a:t>лучше,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чем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у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живших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100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25" dirty="0">
                <a:latin typeface="Times New Roman"/>
                <a:cs typeface="Times New Roman"/>
              </a:rPr>
              <a:t>лет </a:t>
            </a:r>
            <a:r>
              <a:rPr sz="1400" b="1" i="1" dirty="0">
                <a:latin typeface="Times New Roman"/>
                <a:cs typeface="Times New Roman"/>
              </a:rPr>
              <a:t>назад,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а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нынешняя распространенность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525"/>
              </a:lnSpc>
            </a:pPr>
            <a:r>
              <a:rPr sz="1400" b="1" i="1" spc="-10" dirty="0">
                <a:latin typeface="Times New Roman"/>
                <a:cs typeface="Times New Roman"/>
              </a:rPr>
              <a:t>челюстно-</a:t>
            </a:r>
            <a:r>
              <a:rPr sz="1400" b="1" i="1" dirty="0">
                <a:latin typeface="Times New Roman"/>
                <a:cs typeface="Times New Roman"/>
              </a:rPr>
              <a:t>лицевой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дистрофии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0" dirty="0">
                <a:latin typeface="Times New Roman"/>
                <a:cs typeface="Times New Roman"/>
              </a:rPr>
              <a:t>и</a:t>
            </a:r>
            <a:endParaRPr sz="1400" dirty="0">
              <a:latin typeface="Times New Roman"/>
              <a:cs typeface="Times New Roman"/>
            </a:endParaRPr>
          </a:p>
          <a:p>
            <a:pPr marL="50165" marR="42545" indent="-1905" algn="ctr">
              <a:lnSpc>
                <a:spcPct val="95800"/>
              </a:lnSpc>
              <a:spcBef>
                <a:spcPts val="35"/>
              </a:spcBef>
            </a:pPr>
            <a:r>
              <a:rPr sz="1400" b="1" i="1" dirty="0">
                <a:latin typeface="Times New Roman"/>
                <a:cs typeface="Times New Roman"/>
              </a:rPr>
              <a:t>неправильного</a:t>
            </a:r>
            <a:r>
              <a:rPr sz="1400" b="1" i="1" spc="-4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прикуса</a:t>
            </a:r>
            <a:r>
              <a:rPr sz="1400" b="1" i="1" spc="-3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у</a:t>
            </a:r>
            <a:r>
              <a:rPr sz="1400" b="1" i="1" spc="-3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детей, </a:t>
            </a:r>
            <a:r>
              <a:rPr sz="1400" b="1" i="1" dirty="0">
                <a:latin typeface="Times New Roman"/>
                <a:cs typeface="Times New Roman"/>
              </a:rPr>
              <a:t>живущих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</a:t>
            </a:r>
            <a:r>
              <a:rPr sz="1400" b="1" i="1" spc="-3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развитых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странах, </a:t>
            </a:r>
            <a:r>
              <a:rPr sz="1400" b="1" i="1" dirty="0">
                <a:latin typeface="Times New Roman"/>
                <a:cs typeface="Times New Roman"/>
              </a:rPr>
              <a:t>носит</a:t>
            </a:r>
            <a:r>
              <a:rPr sz="1400" b="1" i="1" spc="-4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характер</a:t>
            </a:r>
            <a:r>
              <a:rPr sz="1400" b="1" i="1" spc="-3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эпидемии.</a:t>
            </a:r>
            <a:endParaRPr sz="1400" dirty="0">
              <a:latin typeface="Times New Roman"/>
              <a:cs typeface="Times New Roman"/>
            </a:endParaRPr>
          </a:p>
          <a:p>
            <a:pPr marL="295910" marR="286385" algn="ctr">
              <a:lnSpc>
                <a:spcPts val="1610"/>
              </a:lnSpc>
              <a:spcBef>
                <a:spcPts val="50"/>
              </a:spcBef>
            </a:pPr>
            <a:r>
              <a:rPr sz="1400" b="1" i="1" spc="-10" dirty="0">
                <a:latin typeface="Times New Roman"/>
                <a:cs typeface="Times New Roman"/>
              </a:rPr>
              <a:t>Исследователи </a:t>
            </a:r>
            <a:r>
              <a:rPr sz="1400" b="1" i="1" dirty="0">
                <a:latin typeface="Times New Roman"/>
                <a:cs typeface="Times New Roman"/>
              </a:rPr>
              <a:t>пришли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sz="1400" b="1" i="1" spc="-50" dirty="0">
                <a:latin typeface="Times New Roman"/>
                <a:cs typeface="Times New Roman"/>
              </a:rPr>
              <a:t>к </a:t>
            </a:r>
            <a:r>
              <a:rPr sz="1400" b="1" i="1" dirty="0">
                <a:latin typeface="Times New Roman"/>
                <a:cs typeface="Times New Roman"/>
              </a:rPr>
              <a:t>выводу,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что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на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развитие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530"/>
              </a:lnSpc>
            </a:pPr>
            <a:r>
              <a:rPr sz="1400" b="1" i="1" dirty="0">
                <a:latin typeface="Times New Roman"/>
                <a:cs typeface="Times New Roman"/>
              </a:rPr>
              <a:t>челюстей</a:t>
            </a:r>
            <a:r>
              <a:rPr sz="1400" b="1" i="1" spc="-4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главным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образом</a:t>
            </a:r>
            <a:endParaRPr sz="1400" dirty="0">
              <a:latin typeface="Times New Roman"/>
              <a:cs typeface="Times New Roman"/>
            </a:endParaRPr>
          </a:p>
          <a:p>
            <a:pPr marL="147955" marR="140970" algn="ctr">
              <a:lnSpc>
                <a:spcPts val="1610"/>
              </a:lnSpc>
              <a:spcBef>
                <a:spcPts val="75"/>
              </a:spcBef>
            </a:pPr>
            <a:r>
              <a:rPr sz="1400" b="1" i="1" dirty="0">
                <a:latin typeface="Times New Roman"/>
                <a:cs typeface="Times New Roman"/>
              </a:rPr>
              <a:t>влияло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не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изменение</a:t>
            </a:r>
            <a:r>
              <a:rPr sz="1400" b="1" i="1" spc="-3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состава </a:t>
            </a:r>
            <a:r>
              <a:rPr sz="1400" b="1" i="1" dirty="0">
                <a:latin typeface="Times New Roman"/>
                <a:cs typeface="Times New Roman"/>
              </a:rPr>
              <a:t>продуктовой</a:t>
            </a:r>
            <a:r>
              <a:rPr sz="1400" b="1" i="1" spc="-6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корзины,</a:t>
            </a:r>
            <a:r>
              <a:rPr sz="1400" b="1" i="1" spc="-65" dirty="0">
                <a:latin typeface="Times New Roman"/>
                <a:cs typeface="Times New Roman"/>
              </a:rPr>
              <a:t> </a:t>
            </a:r>
            <a:r>
              <a:rPr sz="1400" b="1" i="1" spc="-50" dirty="0">
                <a:latin typeface="Times New Roman"/>
                <a:cs typeface="Times New Roman"/>
              </a:rPr>
              <a:t>а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535"/>
              </a:lnSpc>
            </a:pPr>
            <a:r>
              <a:rPr sz="1400" b="1" i="1" dirty="0">
                <a:latin typeface="Times New Roman"/>
                <a:cs typeface="Times New Roman"/>
              </a:rPr>
              <a:t>изменение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обычаев,</a:t>
            </a:r>
            <a:r>
              <a:rPr sz="1400" b="1" i="1" spc="-4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связанных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0" dirty="0">
                <a:latin typeface="Times New Roman"/>
                <a:cs typeface="Times New Roman"/>
              </a:rPr>
              <a:t>с</a:t>
            </a:r>
            <a:endParaRPr sz="1400" dirty="0">
              <a:latin typeface="Times New Roman"/>
              <a:cs typeface="Times New Roman"/>
            </a:endParaRPr>
          </a:p>
          <a:p>
            <a:pPr marL="635" algn="ctr">
              <a:lnSpc>
                <a:spcPts val="1650"/>
              </a:lnSpc>
            </a:pPr>
            <a:r>
              <a:rPr sz="1400" b="1" i="1" dirty="0">
                <a:latin typeface="Times New Roman"/>
                <a:cs typeface="Times New Roman"/>
              </a:rPr>
              <a:t>кормлением</a:t>
            </a:r>
            <a:r>
              <a:rPr sz="1400" b="1" i="1" spc="-3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грудью.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97421" y="2422823"/>
            <a:ext cx="3395979" cy="1556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i="1" dirty="0" smtClean="0">
                <a:solidFill>
                  <a:srgbClr val="FFC000"/>
                </a:solidFill>
                <a:latin typeface="Arial"/>
                <a:cs typeface="Arial"/>
              </a:rPr>
              <a:t>Мы «За!» грудное вскармливание!</a:t>
            </a:r>
            <a:endParaRPr sz="1800" dirty="0">
              <a:solidFill>
                <a:srgbClr val="FFC000"/>
              </a:solidFill>
              <a:latin typeface="Arial"/>
              <a:cs typeface="Arial"/>
            </a:endParaRPr>
          </a:p>
          <a:p>
            <a:pPr marL="193675" marR="186690" algn="ctr">
              <a:lnSpc>
                <a:spcPct val="135000"/>
              </a:lnSpc>
              <a:spcBef>
                <a:spcPts val="905"/>
              </a:spcBef>
            </a:pPr>
            <a:r>
              <a:rPr sz="1400" b="1" i="1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Грудное</a:t>
            </a:r>
            <a:r>
              <a:rPr sz="1400" b="1" i="1" spc="-4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 </a:t>
            </a:r>
            <a:r>
              <a:rPr sz="1400" b="1" i="1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вскармливание</a:t>
            </a:r>
            <a:r>
              <a:rPr sz="1400" b="1" i="1" spc="-4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 </a:t>
            </a:r>
            <a:r>
              <a:rPr sz="1400" b="1" i="1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–</a:t>
            </a:r>
            <a:r>
              <a:rPr sz="1400" b="1" i="1" spc="-35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 </a:t>
            </a:r>
            <a:r>
              <a:rPr sz="1400" b="1" i="1" spc="-25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это </a:t>
            </a:r>
            <a:r>
              <a:rPr sz="1400" b="1" i="1" spc="-1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профилактика</a:t>
            </a:r>
            <a:endParaRPr sz="1400" b="1" i="1" dirty="0">
              <a:solidFill>
                <a:srgbClr val="FFC000"/>
              </a:solidFill>
              <a:latin typeface="DFKai-SB" panose="03000509000000000000" pitchFamily="65" charset="-120"/>
              <a:ea typeface="DFKai-SB" panose="03000509000000000000" pitchFamily="65" charset="-120"/>
              <a:cs typeface="Arimo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400" b="1" i="1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стоматологических</a:t>
            </a:r>
            <a:r>
              <a:rPr sz="1400" b="1" i="1" spc="-95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 </a:t>
            </a:r>
            <a:r>
              <a:rPr sz="1400" b="1" i="1" spc="-1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Arimo" panose="020B0604020202020204" pitchFamily="34" charset="0"/>
              </a:rPr>
              <a:t>заболеваний</a:t>
            </a:r>
            <a:endParaRPr sz="1400" b="1" i="1" dirty="0">
              <a:solidFill>
                <a:srgbClr val="FFC000"/>
              </a:solidFill>
              <a:latin typeface="DFKai-SB" panose="03000509000000000000" pitchFamily="65" charset="-120"/>
              <a:ea typeface="DFKai-SB" panose="03000509000000000000" pitchFamily="65" charset="-120"/>
              <a:cs typeface="Arimo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83235" y="6259545"/>
            <a:ext cx="1894839" cy="884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1290"/>
              </a:lnSpc>
              <a:spcBef>
                <a:spcPts val="100"/>
              </a:spcBef>
            </a:pPr>
            <a:r>
              <a:rPr lang="ru-RU" sz="1200" b="1" spc="-114" dirty="0" smtClean="0">
                <a:latin typeface="Arial"/>
                <a:cs typeface="Arial"/>
              </a:rPr>
              <a:t>400079, Волгоград, ул. им. Кирова, 149 б, тел./факс</a:t>
            </a:r>
          </a:p>
          <a:p>
            <a:pPr marL="635" algn="ctr">
              <a:lnSpc>
                <a:spcPts val="1290"/>
              </a:lnSpc>
              <a:spcBef>
                <a:spcPts val="100"/>
              </a:spcBef>
            </a:pPr>
            <a:r>
              <a:rPr lang="ru-RU" sz="1200" b="1" spc="-114" dirty="0" smtClean="0">
                <a:latin typeface="Arial"/>
                <a:cs typeface="Arial"/>
              </a:rPr>
              <a:t> (8442) 42 – 16 – 15</a:t>
            </a:r>
          </a:p>
          <a:p>
            <a:pPr marL="635" algn="ctr">
              <a:lnSpc>
                <a:spcPts val="1290"/>
              </a:lnSpc>
              <a:spcBef>
                <a:spcPts val="100"/>
              </a:spcBef>
            </a:pPr>
            <a:r>
              <a:rPr lang="ru-RU" sz="1200" b="1" spc="-114" dirty="0" smtClean="0">
                <a:solidFill>
                  <a:srgbClr val="FFC000"/>
                </a:solidFill>
                <a:latin typeface="Arial"/>
                <a:cs typeface="Arial"/>
              </a:rPr>
              <a:t>E-  mail: db1@volganet.ru</a:t>
            </a:r>
          </a:p>
          <a:p>
            <a:pPr marL="635" algn="ctr">
              <a:lnSpc>
                <a:spcPts val="1290"/>
              </a:lnSpc>
              <a:spcBef>
                <a:spcPts val="100"/>
              </a:spcBef>
            </a:pPr>
            <a:endParaRPr lang="ru-RU" sz="1200" b="1" spc="-114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92" y="123825"/>
            <a:ext cx="2928961" cy="1648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r="5667" b="39924"/>
          <a:stretch/>
        </p:blipFill>
        <p:spPr>
          <a:xfrm>
            <a:off x="7887246" y="4672861"/>
            <a:ext cx="2216328" cy="2033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46" y="0"/>
            <a:ext cx="1922333" cy="1922333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542112" y="6932279"/>
            <a:ext cx="1735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C000"/>
                </a:solidFill>
              </a:rPr>
              <a:t>https://guzdb1.ru/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6981824"/>
            <a:ext cx="581025" cy="5810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13080" y="7265297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GSouCyrillic" panose="020B7200000000000000" pitchFamily="34" charset="0"/>
              </a:rPr>
              <a:t>Источник : </a:t>
            </a:r>
            <a:r>
              <a:rPr lang="en-US" sz="1200" dirty="0">
                <a:latin typeface="AGSouCyrillic" panose="020B7200000000000000" pitchFamily="34" charset="0"/>
              </a:rPr>
              <a:t>https://vocmp.oblzdrav.ru/</a:t>
            </a:r>
            <a:endParaRPr lang="ru-RU" sz="1200" dirty="0">
              <a:latin typeface="AGSouCyrillic" panose="020B7200000000000000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627" y="150368"/>
            <a:ext cx="3227070" cy="6496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290830" algn="just">
              <a:lnSpc>
                <a:spcPct val="96100"/>
              </a:lnSpc>
              <a:spcBef>
                <a:spcPts val="170"/>
              </a:spcBef>
            </a:pPr>
            <a:r>
              <a:rPr sz="1400" dirty="0">
                <a:latin typeface="Times New Roman"/>
                <a:cs typeface="Times New Roman"/>
              </a:rPr>
              <a:t>Мы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видим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своих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мечтах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ребенка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60" dirty="0">
                <a:latin typeface="Times New Roman"/>
                <a:cs typeface="Times New Roman"/>
              </a:rPr>
              <a:t>с </a:t>
            </a:r>
            <a:r>
              <a:rPr sz="1400" dirty="0">
                <a:latin typeface="Times New Roman"/>
                <a:cs typeface="Times New Roman"/>
              </a:rPr>
              <a:t>ослепительной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улыбкой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32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зуба.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как </a:t>
            </a:r>
            <a:r>
              <a:rPr sz="1400" dirty="0">
                <a:latin typeface="Times New Roman"/>
                <a:cs typeface="Times New Roman"/>
              </a:rPr>
              <a:t>реализовать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эту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мечту?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ведь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просто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627" y="969009"/>
            <a:ext cx="24047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5490" algn="l"/>
                <a:tab pos="1123315" algn="l"/>
              </a:tabLst>
            </a:pPr>
            <a:r>
              <a:rPr sz="1400" spc="-10" dirty="0">
                <a:latin typeface="Times New Roman"/>
                <a:cs typeface="Times New Roman"/>
              </a:rPr>
              <a:t>грудь!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новорожденного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627" y="764794"/>
            <a:ext cx="3227070" cy="44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1645"/>
              </a:lnSpc>
              <a:spcBef>
                <a:spcPts val="100"/>
              </a:spcBef>
              <a:tabLst>
                <a:tab pos="246379" algn="l"/>
                <a:tab pos="1136015" algn="l"/>
                <a:tab pos="1853564" algn="l"/>
                <a:tab pos="2627630" algn="l"/>
              </a:tabLst>
            </a:pPr>
            <a:r>
              <a:rPr sz="1400" spc="-50" dirty="0">
                <a:latin typeface="Times New Roman"/>
                <a:cs typeface="Times New Roman"/>
              </a:rPr>
              <a:t>–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красивую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улыбку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подарит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мамина</a:t>
            </a:r>
            <a:endParaRPr sz="1400" dirty="0">
              <a:latin typeface="Times New Roman"/>
              <a:cs typeface="Times New Roman"/>
            </a:endParaRPr>
          </a:p>
          <a:p>
            <a:pPr marR="5080" algn="r">
              <a:lnSpc>
                <a:spcPts val="1645"/>
              </a:lnSpc>
            </a:pPr>
            <a:r>
              <a:rPr sz="1400" spc="-10" dirty="0">
                <a:latin typeface="Times New Roman"/>
                <a:cs typeface="Times New Roman"/>
              </a:rPr>
              <a:t>нижняя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627" y="1173226"/>
            <a:ext cx="322897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  <a:tabLst>
                <a:tab pos="770890" algn="l"/>
                <a:tab pos="1886585" algn="l"/>
                <a:tab pos="2484755" algn="l"/>
                <a:tab pos="2879725" algn="l"/>
              </a:tabLst>
            </a:pPr>
            <a:r>
              <a:rPr sz="1400" spc="-10" dirty="0">
                <a:latin typeface="Times New Roman"/>
                <a:cs typeface="Times New Roman"/>
              </a:rPr>
              <a:t>челюсть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расположена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кзади,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она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чуть </a:t>
            </a:r>
            <a:r>
              <a:rPr sz="1400" spc="-10" dirty="0">
                <a:latin typeface="Times New Roman"/>
                <a:cs typeface="Times New Roman"/>
              </a:rPr>
              <a:t>меньше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0127" y="1377441"/>
            <a:ext cx="24612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99465" algn="l"/>
                <a:tab pos="1666239" algn="l"/>
                <a:tab pos="2127885" algn="l"/>
              </a:tabLst>
            </a:pPr>
            <a:r>
              <a:rPr sz="1400" spc="-10" dirty="0">
                <a:latin typeface="Times New Roman"/>
                <a:cs typeface="Times New Roman"/>
              </a:rPr>
              <a:t>верхней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челюсти.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Что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это?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627" y="1581658"/>
            <a:ext cx="3227070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204"/>
              </a:spcBef>
            </a:pPr>
            <a:r>
              <a:rPr sz="1400" dirty="0">
                <a:latin typeface="Times New Roman"/>
                <a:cs typeface="Times New Roman"/>
              </a:rPr>
              <a:t>Природа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ошиблась?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Нет!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ее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мудрое </a:t>
            </a:r>
            <a:r>
              <a:rPr sz="1400" dirty="0">
                <a:latin typeface="Times New Roman"/>
                <a:cs typeface="Times New Roman"/>
              </a:rPr>
              <a:t>решение</a:t>
            </a:r>
            <a:r>
              <a:rPr sz="1400" spc="12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облегчить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прохождение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по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627" y="1991614"/>
            <a:ext cx="323024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родовым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путям.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следующее,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менее </a:t>
            </a:r>
            <a:r>
              <a:rPr sz="1400" dirty="0">
                <a:latin typeface="Times New Roman"/>
                <a:cs typeface="Times New Roman"/>
              </a:rPr>
              <a:t>мудрое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решение,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грудное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вскармливание</a:t>
            </a:r>
            <a:r>
              <a:rPr sz="1400" spc="-10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5627" y="2400427"/>
            <a:ext cx="3225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7045" algn="l"/>
                <a:tab pos="1260475" algn="l"/>
                <a:tab pos="1859280" algn="l"/>
                <a:tab pos="2629535" algn="l"/>
              </a:tabLst>
            </a:pPr>
            <a:r>
              <a:rPr sz="1400" spc="-25" dirty="0">
                <a:latin typeface="Times New Roman"/>
                <a:cs typeface="Times New Roman"/>
              </a:rPr>
              <a:t>При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сосании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груди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ребенок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широко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5627" y="2604643"/>
            <a:ext cx="3225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99820" algn="l"/>
                <a:tab pos="1706880" algn="l"/>
                <a:tab pos="2585720" algn="l"/>
              </a:tabLst>
            </a:pPr>
            <a:r>
              <a:rPr sz="1400" spc="-10" dirty="0">
                <a:latin typeface="Times New Roman"/>
                <a:cs typeface="Times New Roman"/>
              </a:rPr>
              <a:t>открывает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рот,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нижняя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челюсть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5627" y="2808859"/>
            <a:ext cx="3226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выдвигается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вперед,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ней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расположен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627" y="3014599"/>
            <a:ext cx="32270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1535" algn="l"/>
                <a:tab pos="2141855" algn="l"/>
              </a:tabLst>
            </a:pPr>
            <a:r>
              <a:rPr sz="1400" spc="-10" dirty="0">
                <a:latin typeface="Times New Roman"/>
                <a:cs typeface="Times New Roman"/>
              </a:rPr>
              <a:t>язык.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Короткими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сосательными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5627" y="3218815"/>
            <a:ext cx="322580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движениями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ребенок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формирует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«соску», </a:t>
            </a:r>
            <a:r>
              <a:rPr sz="1400" dirty="0">
                <a:latin typeface="Times New Roman"/>
                <a:cs typeface="Times New Roman"/>
              </a:rPr>
              <a:t>состоящую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10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мягких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тканей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груди</a:t>
            </a:r>
            <a:r>
              <a:rPr sz="1400" spc="105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и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5627" y="3627246"/>
            <a:ext cx="3227070" cy="105854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70"/>
              </a:spcBef>
            </a:pPr>
            <a:r>
              <a:rPr sz="1400" spc="-10" dirty="0">
                <a:latin typeface="Times New Roman"/>
                <a:cs typeface="Times New Roman"/>
              </a:rPr>
              <a:t>непосредственно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соска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(он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этой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«соске» </a:t>
            </a:r>
            <a:r>
              <a:rPr sz="1400" dirty="0">
                <a:latin typeface="Times New Roman"/>
                <a:cs typeface="Times New Roman"/>
              </a:rPr>
              <a:t>занимает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одну</a:t>
            </a:r>
            <a:r>
              <a:rPr sz="1400" spc="17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треть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находится</a:t>
            </a:r>
            <a:r>
              <a:rPr sz="1400" spc="185" dirty="0">
                <a:latin typeface="Times New Roman"/>
                <a:cs typeface="Times New Roman"/>
              </a:rPr>
              <a:t>  </a:t>
            </a:r>
            <a:r>
              <a:rPr sz="1400" spc="-25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уровне</a:t>
            </a:r>
            <a:r>
              <a:rPr sz="1400" spc="3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мягкого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неба).</a:t>
            </a:r>
            <a:r>
              <a:rPr sz="1400" spc="3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Именно</a:t>
            </a:r>
            <a:r>
              <a:rPr sz="1400" spc="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поэтому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правильном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сосании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сосок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может </a:t>
            </a:r>
            <a:r>
              <a:rPr sz="1400" dirty="0">
                <a:latin typeface="Times New Roman"/>
                <a:cs typeface="Times New Roman"/>
              </a:rPr>
              <a:t>быть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травмирован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острым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альвеолярным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627" y="4650104"/>
            <a:ext cx="3225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5850" algn="l"/>
                <a:tab pos="1769745" algn="l"/>
                <a:tab pos="2368550" algn="l"/>
              </a:tabLst>
            </a:pPr>
            <a:r>
              <a:rPr sz="1400" spc="-10" dirty="0">
                <a:latin typeface="Times New Roman"/>
                <a:cs typeface="Times New Roman"/>
              </a:rPr>
              <a:t>отростком.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Далее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язык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прижимает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627" y="4854321"/>
            <a:ext cx="3227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«соску»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твердому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небу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осуществляет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5627" y="5058536"/>
            <a:ext cx="3227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5725" algn="l"/>
                <a:tab pos="2328545" algn="l"/>
              </a:tabLst>
            </a:pPr>
            <a:r>
              <a:rPr sz="1400" spc="-10" dirty="0">
                <a:latin typeface="Times New Roman"/>
                <a:cs typeface="Times New Roman"/>
              </a:rPr>
              <a:t>волнообразные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движения,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выдавливая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5627" y="5262753"/>
            <a:ext cx="3225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молоко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молочных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протоков.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именно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5627" y="5467350"/>
            <a:ext cx="3227070" cy="162369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6100"/>
              </a:lnSpc>
              <a:spcBef>
                <a:spcPts val="170"/>
              </a:spcBef>
            </a:pPr>
            <a:r>
              <a:rPr sz="1400" dirty="0">
                <a:latin typeface="Times New Roman"/>
                <a:cs typeface="Times New Roman"/>
              </a:rPr>
              <a:t>эти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многократные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движения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процессе </a:t>
            </a:r>
            <a:r>
              <a:rPr sz="1400" dirty="0">
                <a:latin typeface="Times New Roman"/>
                <a:cs typeface="Times New Roman"/>
              </a:rPr>
              <a:t>сосания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стимулируют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развитие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нижней челюсти.</a:t>
            </a:r>
            <a:endParaRPr sz="1400" dirty="0">
              <a:latin typeface="Times New Roman"/>
              <a:cs typeface="Times New Roman"/>
            </a:endParaRPr>
          </a:p>
          <a:p>
            <a:pPr marL="15240" marR="8255" indent="549910">
              <a:lnSpc>
                <a:spcPts val="1610"/>
              </a:lnSpc>
              <a:spcBef>
                <a:spcPts val="1275"/>
              </a:spcBef>
            </a:pPr>
            <a:r>
              <a:rPr sz="1400" b="1" i="1" dirty="0">
                <a:latin typeface="Times New Roman"/>
                <a:cs typeface="Times New Roman"/>
              </a:rPr>
              <a:t>Ребенок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должен</a:t>
            </a:r>
            <a:r>
              <a:rPr sz="1400" b="1" i="1" spc="-2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сосательный </a:t>
            </a:r>
            <a:r>
              <a:rPr sz="1400" b="1" i="1" dirty="0">
                <a:latin typeface="Times New Roman"/>
                <a:cs typeface="Times New Roman"/>
              </a:rPr>
              <a:t>рефлекс</a:t>
            </a:r>
            <a:r>
              <a:rPr sz="1400" b="1" i="1" spc="-2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удовлетворять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только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грудью</a:t>
            </a:r>
            <a:r>
              <a:rPr sz="1400" b="1" i="1" spc="-15" dirty="0">
                <a:latin typeface="Times New Roman"/>
                <a:cs typeface="Times New Roman"/>
              </a:rPr>
              <a:t> </a:t>
            </a:r>
            <a:r>
              <a:rPr sz="1400" b="1" i="1" spc="-50" dirty="0">
                <a:latin typeface="Times New Roman"/>
                <a:cs typeface="Times New Roman"/>
              </a:rPr>
              <a:t>-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530"/>
              </a:lnSpc>
            </a:pPr>
            <a:r>
              <a:rPr sz="1400" b="1" i="1" dirty="0">
                <a:latin typeface="Times New Roman"/>
                <a:cs typeface="Times New Roman"/>
              </a:rPr>
              <a:t>это</a:t>
            </a:r>
            <a:r>
              <a:rPr sz="1400" b="1" i="1" spc="2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профилактика</a:t>
            </a:r>
            <a:r>
              <a:rPr sz="1400" b="1" i="1" spc="1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зубочелюстных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ts val="1645"/>
              </a:lnSpc>
            </a:pPr>
            <a:r>
              <a:rPr sz="1400" b="1" i="1" spc="-10" dirty="0">
                <a:latin typeface="Times New Roman"/>
                <a:cs typeface="Times New Roman"/>
              </a:rPr>
              <a:t>аномалий.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38727" y="2298319"/>
            <a:ext cx="27470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5320" algn="l"/>
                <a:tab pos="1522730" algn="l"/>
                <a:tab pos="2559685" algn="l"/>
              </a:tabLst>
            </a:pPr>
            <a:r>
              <a:rPr sz="1400" spc="-20" dirty="0">
                <a:latin typeface="Times New Roman"/>
                <a:cs typeface="Times New Roman"/>
              </a:rPr>
              <a:t>Пока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ребенок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находится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на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47642" y="2504059"/>
            <a:ext cx="303911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грудном</a:t>
            </a:r>
            <a:r>
              <a:rPr sz="1400" spc="4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вскармливании</a:t>
            </a:r>
            <a:r>
              <a:rPr sz="1400" spc="4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4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полости </a:t>
            </a:r>
            <a:r>
              <a:rPr sz="1400" dirty="0">
                <a:latin typeface="Times New Roman"/>
                <a:cs typeface="Times New Roman"/>
              </a:rPr>
              <a:t>рта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сохраняется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идеальный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микробный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47642" y="2912491"/>
            <a:ext cx="30384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0740" algn="l"/>
                <a:tab pos="1331595" algn="l"/>
                <a:tab pos="1941195" algn="l"/>
                <a:tab pos="2851785" algn="l"/>
              </a:tabLst>
            </a:pPr>
            <a:r>
              <a:rPr sz="1400" spc="-10" dirty="0">
                <a:latin typeface="Times New Roman"/>
                <a:cs typeface="Times New Roman"/>
              </a:rPr>
              <a:t>баланс.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По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этой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причине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не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47642" y="3116707"/>
            <a:ext cx="303784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  <a:tabLst>
                <a:tab pos="1130300" algn="l"/>
                <a:tab pos="2285365" algn="l"/>
                <a:tab pos="2850515" algn="l"/>
              </a:tabLst>
            </a:pPr>
            <a:r>
              <a:rPr sz="1400" spc="-10" dirty="0">
                <a:latin typeface="Times New Roman"/>
                <a:cs typeface="Times New Roman"/>
              </a:rPr>
              <a:t>наблюдается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интенсивный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налет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на </a:t>
            </a:r>
            <a:r>
              <a:rPr sz="1400" dirty="0">
                <a:latin typeface="Times New Roman"/>
                <a:cs typeface="Times New Roman"/>
              </a:rPr>
              <a:t>зубах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языке,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дурной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запах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изо</a:t>
            </a:r>
            <a:r>
              <a:rPr sz="1400" spc="-20" dirty="0">
                <a:latin typeface="Times New Roman"/>
                <a:cs typeface="Times New Roman"/>
              </a:rPr>
              <a:t> рта.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38727" y="3730878"/>
            <a:ext cx="27463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9810" algn="l"/>
                <a:tab pos="2134870" algn="l"/>
              </a:tabLst>
            </a:pPr>
            <a:r>
              <a:rPr sz="1400" spc="-10" dirty="0">
                <a:latin typeface="Times New Roman"/>
                <a:cs typeface="Times New Roman"/>
              </a:rPr>
              <a:t>Состояние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иммунитета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ребенка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47642" y="3935348"/>
            <a:ext cx="3037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играет</a:t>
            </a:r>
            <a:r>
              <a:rPr sz="1400" spc="4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важную</a:t>
            </a:r>
            <a:r>
              <a:rPr sz="1400" spc="4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роль</a:t>
            </a:r>
            <a:r>
              <a:rPr sz="1400" spc="4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профилактике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47642" y="4139565"/>
            <a:ext cx="303847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  <a:tabLst>
                <a:tab pos="1142365" algn="l"/>
                <a:tab pos="1940560" algn="l"/>
                <a:tab pos="2417445" algn="l"/>
                <a:tab pos="2773680" algn="l"/>
              </a:tabLst>
            </a:pPr>
            <a:r>
              <a:rPr sz="1400" spc="-10" dirty="0">
                <a:latin typeface="Times New Roman"/>
                <a:cs typeface="Times New Roman"/>
              </a:rPr>
              <a:t>заболеваний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полости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рта.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А,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как </a:t>
            </a:r>
            <a:r>
              <a:rPr sz="1400" spc="-10" dirty="0">
                <a:latin typeface="Times New Roman"/>
                <a:cs typeface="Times New Roman"/>
              </a:rPr>
              <a:t>известно,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35841" y="4343780"/>
            <a:ext cx="2049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89635" algn="l"/>
              </a:tabLst>
            </a:pPr>
            <a:r>
              <a:rPr sz="1400" spc="-10" dirty="0">
                <a:latin typeface="Times New Roman"/>
                <a:cs typeface="Times New Roman"/>
              </a:rPr>
              <a:t>грудное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вскармливание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47642" y="4547997"/>
            <a:ext cx="3038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3895" algn="l"/>
                <a:tab pos="2032000" algn="l"/>
                <a:tab pos="2941320" algn="l"/>
              </a:tabLst>
            </a:pPr>
            <a:r>
              <a:rPr sz="1400" spc="-10" dirty="0">
                <a:latin typeface="Times New Roman"/>
                <a:cs typeface="Times New Roman"/>
              </a:rPr>
              <a:t>имеет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определяющее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значение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latin typeface="Times New Roman"/>
                <a:cs typeface="Times New Roman"/>
              </a:rPr>
              <a:t>в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47642" y="4752213"/>
            <a:ext cx="30384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4430" algn="l"/>
                <a:tab pos="2428875" algn="l"/>
              </a:tabLst>
            </a:pPr>
            <a:r>
              <a:rPr sz="1400" spc="-10" dirty="0">
                <a:latin typeface="Times New Roman"/>
                <a:cs typeface="Times New Roman"/>
              </a:rPr>
              <a:t>состоянии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иммунитета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ребенка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47642" y="4957953"/>
            <a:ext cx="14484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грудного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возраста.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38727" y="5366385"/>
            <a:ext cx="13544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3250" algn="l"/>
              </a:tabLst>
            </a:pPr>
            <a:r>
              <a:rPr sz="1400" spc="-5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помощью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47642" y="5570982"/>
            <a:ext cx="2068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2395" algn="l"/>
              </a:tabLst>
            </a:pPr>
            <a:r>
              <a:rPr sz="1400" spc="-10" dirty="0">
                <a:latin typeface="Times New Roman"/>
                <a:cs typeface="Times New Roman"/>
              </a:rPr>
              <a:t>определенных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режимов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37491" y="5366385"/>
            <a:ext cx="94805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7650" marR="5080" indent="-235585">
              <a:lnSpc>
                <a:spcPts val="1610"/>
              </a:lnSpc>
              <a:spcBef>
                <a:spcPts val="215"/>
              </a:spcBef>
            </a:pPr>
            <a:r>
              <a:rPr sz="1400" spc="-10" dirty="0">
                <a:latin typeface="Times New Roman"/>
                <a:cs typeface="Times New Roman"/>
              </a:rPr>
              <a:t>соблюдения грудного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47642" y="5775198"/>
            <a:ext cx="21374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6075" algn="l"/>
              </a:tabLst>
            </a:pPr>
            <a:r>
              <a:rPr sz="1400" spc="-10" dirty="0">
                <a:latin typeface="Times New Roman"/>
                <a:cs typeface="Times New Roman"/>
              </a:rPr>
              <a:t>вскармливания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можно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47642" y="5775198"/>
            <a:ext cx="3037840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2566035">
              <a:lnSpc>
                <a:spcPts val="1610"/>
              </a:lnSpc>
              <a:spcBef>
                <a:spcPts val="215"/>
              </a:spcBef>
              <a:tabLst>
                <a:tab pos="1032510" algn="l"/>
                <a:tab pos="2327910" algn="l"/>
              </a:tabLst>
            </a:pPr>
            <a:r>
              <a:rPr sz="1400" spc="-20" dirty="0">
                <a:latin typeface="Times New Roman"/>
                <a:cs typeface="Times New Roman"/>
              </a:rPr>
              <a:t>почти </a:t>
            </a:r>
            <a:r>
              <a:rPr sz="1400" spc="-10" dirty="0">
                <a:latin typeface="Times New Roman"/>
                <a:cs typeface="Times New Roman"/>
              </a:rPr>
              <a:t>полностью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предотвратить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наиболее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747642" y="6183579"/>
            <a:ext cx="30365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92325" algn="l"/>
              </a:tabLst>
            </a:pPr>
            <a:r>
              <a:rPr sz="1400" spc="-10" dirty="0">
                <a:latin typeface="Times New Roman"/>
                <a:cs typeface="Times New Roman"/>
              </a:rPr>
              <a:t>распространенные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заболевания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47642" y="6389319"/>
            <a:ext cx="303720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полости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рта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у</a:t>
            </a:r>
            <a:r>
              <a:rPr sz="1400" spc="1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детей</a:t>
            </a:r>
            <a:r>
              <a:rPr sz="1400" spc="12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(неправильный </a:t>
            </a:r>
            <a:r>
              <a:rPr sz="1400" dirty="0">
                <a:latin typeface="Times New Roman"/>
                <a:cs typeface="Times New Roman"/>
              </a:rPr>
              <a:t>прикус,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кариес,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гингивит).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74789" y="150368"/>
            <a:ext cx="3314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19860" algn="l"/>
              </a:tabLst>
            </a:pPr>
            <a:r>
              <a:rPr sz="1400" spc="-10" dirty="0">
                <a:latin typeface="Times New Roman"/>
                <a:cs typeface="Times New Roman"/>
              </a:rPr>
              <a:t>Волгоградскими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учеными-стоматологами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98005" y="354584"/>
            <a:ext cx="34893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6385" algn="l"/>
              </a:tabLst>
            </a:pPr>
            <a:r>
              <a:rPr sz="1400" spc="-10" dirty="0">
                <a:latin typeface="Times New Roman"/>
                <a:cs typeface="Times New Roman"/>
              </a:rPr>
              <a:t>установлено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кариеспрофилактическое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98005" y="560324"/>
            <a:ext cx="34886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действие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факторов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«прикладывания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ребенка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98005" y="764794"/>
            <a:ext cx="34899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7034" algn="l"/>
                <a:tab pos="1149985" algn="l"/>
                <a:tab pos="1863089" algn="l"/>
                <a:tab pos="2600325" algn="l"/>
              </a:tabLst>
            </a:pPr>
            <a:r>
              <a:rPr sz="1400" spc="-50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груди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0" dirty="0">
                <a:latin typeface="Times New Roman"/>
                <a:cs typeface="Times New Roman"/>
              </a:rPr>
              <a:t>сразу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после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рождения»,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98005" y="969009"/>
            <a:ext cx="34874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«исключительно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грудного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вскармливания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до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898005" y="1173226"/>
            <a:ext cx="3490595" cy="6483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Times New Roman"/>
                <a:cs typeface="Times New Roman"/>
              </a:rPr>
              <a:t>6</a:t>
            </a:r>
            <a:r>
              <a:rPr sz="1400" spc="2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месяцев</a:t>
            </a:r>
            <a:r>
              <a:rPr sz="1400" spc="215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10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более»,</a:t>
            </a:r>
            <a:r>
              <a:rPr sz="1400" spc="210" dirty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«продолжительного </a:t>
            </a:r>
            <a:r>
              <a:rPr sz="1400" dirty="0">
                <a:latin typeface="Times New Roman"/>
                <a:cs typeface="Times New Roman"/>
              </a:rPr>
              <a:t>грудного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вскармливания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лет</a:t>
            </a:r>
            <a:r>
              <a:rPr sz="1400" spc="2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более» </a:t>
            </a:r>
            <a:r>
              <a:rPr sz="1400" dirty="0">
                <a:latin typeface="Times New Roman"/>
                <a:cs typeface="Times New Roman"/>
              </a:rPr>
              <a:t>при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условии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соблюдения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методики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грудного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98005" y="1787398"/>
            <a:ext cx="34886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87015" algn="l"/>
              </a:tabLst>
            </a:pPr>
            <a:r>
              <a:rPr sz="1400" spc="-10" dirty="0">
                <a:latin typeface="Times New Roman"/>
                <a:cs typeface="Times New Roman"/>
              </a:rPr>
              <a:t>вскармливания,своевременного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введения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98005" y="1991614"/>
            <a:ext cx="34861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8540" algn="l"/>
                <a:tab pos="2016125" algn="l"/>
                <a:tab pos="3193415" algn="l"/>
              </a:tabLst>
            </a:pPr>
            <a:r>
              <a:rPr sz="1400" spc="-10" dirty="0">
                <a:latin typeface="Times New Roman"/>
                <a:cs typeface="Times New Roman"/>
              </a:rPr>
              <a:t>продуктов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прикорма,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ограничения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25" dirty="0">
                <a:latin typeface="Times New Roman"/>
                <a:cs typeface="Times New Roman"/>
              </a:rPr>
              <a:t>или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98005" y="2195830"/>
            <a:ext cx="1209675" cy="444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исключения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spc="-10" dirty="0">
                <a:latin typeface="Times New Roman"/>
                <a:cs typeface="Times New Roman"/>
              </a:rPr>
              <a:t>«добавленный»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200292" y="2195830"/>
            <a:ext cx="2189480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40995" marR="5080" indent="-328930">
              <a:lnSpc>
                <a:spcPts val="1610"/>
              </a:lnSpc>
              <a:spcBef>
                <a:spcPts val="215"/>
              </a:spcBef>
              <a:tabLst>
                <a:tab pos="1224915" algn="l"/>
                <a:tab pos="1250315" algn="l"/>
              </a:tabLst>
            </a:pPr>
            <a:r>
              <a:rPr sz="1400" spc="-10" dirty="0">
                <a:latin typeface="Times New Roman"/>
                <a:cs typeface="Times New Roman"/>
              </a:rPr>
              <a:t>продуктов,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содержащих сахар,</a:t>
            </a:r>
            <a:r>
              <a:rPr sz="1400" dirty="0">
                <a:latin typeface="Times New Roman"/>
                <a:cs typeface="Times New Roman"/>
              </a:rPr>
              <a:t>		</a:t>
            </a:r>
            <a:r>
              <a:rPr sz="1400" spc="-10" dirty="0">
                <a:latin typeface="Times New Roman"/>
                <a:cs typeface="Times New Roman"/>
              </a:rPr>
              <a:t>выполнения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98005" y="2604643"/>
            <a:ext cx="33464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элементарных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правил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гигиены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полости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рта.</a:t>
            </a:r>
            <a:endParaRPr sz="1400" dirty="0">
              <a:latin typeface="Times New Roman"/>
              <a:cs typeface="Times New Roman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151687" y="3151886"/>
            <a:ext cx="2978785" cy="1339850"/>
            <a:chOff x="7217029" y="5572125"/>
            <a:chExt cx="2978785" cy="1339850"/>
          </a:xfrm>
        </p:grpSpPr>
        <p:sp>
          <p:nvSpPr>
            <p:cNvPr id="52" name="object 52"/>
            <p:cNvSpPr/>
            <p:nvPr/>
          </p:nvSpPr>
          <p:spPr>
            <a:xfrm>
              <a:off x="10033000" y="5573014"/>
              <a:ext cx="161925" cy="1332865"/>
            </a:xfrm>
            <a:custGeom>
              <a:avLst/>
              <a:gdLst/>
              <a:ahLst/>
              <a:cxnLst/>
              <a:rect l="l" t="t" r="r" b="b"/>
              <a:pathLst>
                <a:path w="161925" h="1332865">
                  <a:moveTo>
                    <a:pt x="161671" y="0"/>
                  </a:moveTo>
                  <a:lnTo>
                    <a:pt x="0" y="161670"/>
                  </a:lnTo>
                  <a:lnTo>
                    <a:pt x="0" y="1332611"/>
                  </a:lnTo>
                  <a:lnTo>
                    <a:pt x="161671" y="1170965"/>
                  </a:lnTo>
                  <a:lnTo>
                    <a:pt x="16167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FFC000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10033000" y="6743979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645"/>
                  </a:moveTo>
                  <a:lnTo>
                    <a:pt x="161671" y="0"/>
                  </a:lnTo>
                </a:path>
              </a:pathLst>
            </a:custGeom>
            <a:ln w="3175">
              <a:solidFill>
                <a:srgbClr val="BE838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FFC000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223125" y="5573014"/>
              <a:ext cx="2971800" cy="161925"/>
            </a:xfrm>
            <a:custGeom>
              <a:avLst/>
              <a:gdLst/>
              <a:ahLst/>
              <a:cxnLst/>
              <a:rect l="l" t="t" r="r" b="b"/>
              <a:pathLst>
                <a:path w="2971800" h="161925">
                  <a:moveTo>
                    <a:pt x="2971546" y="0"/>
                  </a:moveTo>
                  <a:lnTo>
                    <a:pt x="161671" y="0"/>
                  </a:lnTo>
                  <a:lnTo>
                    <a:pt x="0" y="161670"/>
                  </a:lnTo>
                  <a:lnTo>
                    <a:pt x="2809875" y="161670"/>
                  </a:lnTo>
                  <a:lnTo>
                    <a:pt x="297154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FFC000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10033000" y="5573014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61925" h="161925">
                  <a:moveTo>
                    <a:pt x="0" y="161670"/>
                  </a:moveTo>
                  <a:lnTo>
                    <a:pt x="161671" y="0"/>
                  </a:lnTo>
                </a:path>
              </a:pathLst>
            </a:custGeom>
            <a:ln w="3175">
              <a:solidFill>
                <a:srgbClr val="81585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FFC000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7223125" y="5734685"/>
              <a:ext cx="2809875" cy="1170940"/>
            </a:xfrm>
            <a:custGeom>
              <a:avLst/>
              <a:gdLst/>
              <a:ahLst/>
              <a:cxnLst/>
              <a:rect l="l" t="t" r="r" b="b"/>
              <a:pathLst>
                <a:path w="2809875" h="1170940">
                  <a:moveTo>
                    <a:pt x="2809875" y="0"/>
                  </a:moveTo>
                  <a:lnTo>
                    <a:pt x="0" y="0"/>
                  </a:lnTo>
                  <a:lnTo>
                    <a:pt x="0" y="1170939"/>
                  </a:lnTo>
                  <a:lnTo>
                    <a:pt x="2809875" y="1170939"/>
                  </a:lnTo>
                  <a:lnTo>
                    <a:pt x="28098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FFC000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7223125" y="5734685"/>
              <a:ext cx="0" cy="1170940"/>
            </a:xfrm>
            <a:custGeom>
              <a:avLst/>
              <a:gdLst/>
              <a:ahLst/>
              <a:cxnLst/>
              <a:rect l="l" t="t" r="r" b="b"/>
              <a:pathLst>
                <a:path h="1170940">
                  <a:moveTo>
                    <a:pt x="0" y="0"/>
                  </a:moveTo>
                  <a:lnTo>
                    <a:pt x="0" y="1170939"/>
                  </a:lnTo>
                </a:path>
              </a:pathLst>
            </a:custGeom>
            <a:ln w="12192">
              <a:solidFill>
                <a:srgbClr val="C5939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FFC000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223125" y="6899528"/>
              <a:ext cx="2809875" cy="12700"/>
            </a:xfrm>
            <a:custGeom>
              <a:avLst/>
              <a:gdLst/>
              <a:ahLst/>
              <a:cxnLst/>
              <a:rect l="l" t="t" r="r" b="b"/>
              <a:pathLst>
                <a:path w="2809875" h="12700">
                  <a:moveTo>
                    <a:pt x="0" y="12191"/>
                  </a:moveTo>
                  <a:lnTo>
                    <a:pt x="2809875" y="12191"/>
                  </a:lnTo>
                  <a:lnTo>
                    <a:pt x="2809875" y="0"/>
                  </a:lnTo>
                  <a:lnTo>
                    <a:pt x="0" y="0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A97D7D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FFC000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10033000" y="5734685"/>
              <a:ext cx="0" cy="1170940"/>
            </a:xfrm>
            <a:custGeom>
              <a:avLst/>
              <a:gdLst/>
              <a:ahLst/>
              <a:cxnLst/>
              <a:rect l="l" t="t" r="r" b="b"/>
              <a:pathLst>
                <a:path h="1170940">
                  <a:moveTo>
                    <a:pt x="0" y="1170939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D9A1A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FFC000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7223125" y="5728588"/>
              <a:ext cx="2809875" cy="12700"/>
            </a:xfrm>
            <a:custGeom>
              <a:avLst/>
              <a:gdLst/>
              <a:ahLst/>
              <a:cxnLst/>
              <a:rect l="l" t="t" r="r" b="b"/>
              <a:pathLst>
                <a:path w="2809875" h="12700">
                  <a:moveTo>
                    <a:pt x="0" y="12191"/>
                  </a:moveTo>
                  <a:lnTo>
                    <a:pt x="2809875" y="12191"/>
                  </a:lnTo>
                  <a:lnTo>
                    <a:pt x="2809875" y="0"/>
                  </a:lnTo>
                  <a:lnTo>
                    <a:pt x="0" y="0"/>
                  </a:lnTo>
                  <a:lnTo>
                    <a:pt x="0" y="12191"/>
                  </a:lnTo>
                  <a:close/>
                </a:path>
              </a:pathLst>
            </a:custGeom>
            <a:solidFill>
              <a:srgbClr val="A97D7D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FFC000"/>
                </a:solidFill>
              </a:endParaRPr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7290701" y="3559810"/>
            <a:ext cx="2421255" cy="668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i="1" dirty="0">
                <a:latin typeface="Times New Roman"/>
                <a:cs typeface="Times New Roman"/>
              </a:rPr>
              <a:t>Мамина</a:t>
            </a:r>
            <a:r>
              <a:rPr sz="1600" b="1" i="1" spc="-5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грудь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sz="1600" b="1" i="1" dirty="0">
                <a:latin typeface="Times New Roman"/>
                <a:cs typeface="Times New Roman"/>
              </a:rPr>
              <a:t>защищает</a:t>
            </a:r>
            <a:r>
              <a:rPr sz="1600" b="1" i="1" spc="-80" dirty="0">
                <a:latin typeface="Times New Roman"/>
                <a:cs typeface="Times New Roman"/>
              </a:rPr>
              <a:t> </a:t>
            </a:r>
            <a:r>
              <a:rPr sz="1600" b="1" i="1" dirty="0">
                <a:latin typeface="Times New Roman"/>
                <a:cs typeface="Times New Roman"/>
              </a:rPr>
              <a:t>детские</a:t>
            </a:r>
            <a:r>
              <a:rPr sz="1600" b="1" i="1" spc="-75" dirty="0">
                <a:latin typeface="Times New Roman"/>
                <a:cs typeface="Times New Roman"/>
              </a:rPr>
              <a:t> </a:t>
            </a:r>
            <a:r>
              <a:rPr sz="1600" b="1" i="1" spc="-10" dirty="0">
                <a:latin typeface="Times New Roman"/>
                <a:cs typeface="Times New Roman"/>
              </a:rPr>
              <a:t>зубки!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57" y="4871910"/>
            <a:ext cx="3509263" cy="2295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412" y="194541"/>
            <a:ext cx="3054702" cy="2036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3" name="TextBox 62"/>
          <p:cNvSpPr txBox="1"/>
          <p:nvPr/>
        </p:nvSpPr>
        <p:spPr>
          <a:xfrm>
            <a:off x="7937500" y="728585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GSouCyrillic" panose="020B7200000000000000" pitchFamily="34" charset="0"/>
              </a:rPr>
              <a:t>Источник : </a:t>
            </a:r>
            <a:r>
              <a:rPr lang="en-US" sz="1200" dirty="0">
                <a:latin typeface="AGSouCyrillic" panose="020B7200000000000000" pitchFamily="34" charset="0"/>
              </a:rPr>
              <a:t>https://vocmp.oblzdrav.ru/</a:t>
            </a:r>
            <a:endParaRPr lang="ru-RU" sz="1200" dirty="0">
              <a:latin typeface="AGSouCyrillic" panose="020B7200000000000000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677</Words>
  <Application>Microsoft Office PowerPoint</Application>
  <PresentationFormat>Произвольный</PresentationFormat>
  <Paragraphs>89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AGSouCyrillic</vt:lpstr>
      <vt:lpstr>Arial</vt:lpstr>
      <vt:lpstr>Arimo</vt:lpstr>
      <vt:lpstr>Calibri</vt:lpstr>
      <vt:lpstr>DFKai-SB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Козырева Н.В.</dc:creator>
  <cp:lastModifiedBy>Windows User</cp:lastModifiedBy>
  <cp:revision>8</cp:revision>
  <dcterms:created xsi:type="dcterms:W3CDTF">2023-12-15T00:25:51Z</dcterms:created>
  <dcterms:modified xsi:type="dcterms:W3CDTF">2023-12-22T07:33:51Z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2016-09-23T00:00:00Z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2023-12-15T00:00:00Z</vt:filetime>
  </property>
  <property fmtid="{D5CDD505-2E9C-101B-9397-08002B2CF9AE}" pid="5" name="Producer">
    <vt:lpwstr>Microsoft® Office Word 2007</vt:lpwstr>
  </property>
</Properties>
</file>