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4"/>
  </p:notesMasterIdLst>
  <p:sldIdLst>
    <p:sldId id="256" r:id="rId2"/>
    <p:sldId id="257" r:id="rId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78"/>
      </p:cViewPr>
      <p:guideLst>
        <p:guide orient="horz" pos="2880"/>
        <p:guide pos="2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62F28-77F8-4B7C-B1E9-EF1F643D6FB2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0E75D-9834-4CC2-9656-D0D8249A3D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5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E75D-9834-4CC2-9656-D0D8249A3DF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7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338"/>
            <a:ext cx="10723576" cy="758152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1667"/>
            <a:ext cx="6814024" cy="1815505"/>
          </a:xfrm>
        </p:spPr>
        <p:txBody>
          <a:bodyPr anchor="b">
            <a:noAutofit/>
          </a:bodyPr>
          <a:lstStyle>
            <a:lvl1pPr algn="r">
              <a:defRPr sz="5955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7170"/>
            <a:ext cx="6814024" cy="12096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58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4"/>
            <a:ext cx="7423299" cy="3753414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9858"/>
            <a:ext cx="742329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88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5510"/>
            <a:ext cx="6338160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9858"/>
            <a:ext cx="7423300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33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0553"/>
            <a:ext cx="7423300" cy="2862216"/>
          </a:xfrm>
        </p:spPr>
        <p:txBody>
          <a:bodyPr anchor="b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1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6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253"/>
            <a:ext cx="7415991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24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89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254"/>
            <a:ext cx="1144666" cy="579118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254"/>
            <a:ext cx="6075294" cy="57911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9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78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53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8458"/>
            <a:ext cx="7423300" cy="2014313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948830"/>
          </a:xfrm>
        </p:spPr>
        <p:txBody>
          <a:bodyPr anchor="t"/>
          <a:lstStyle>
            <a:lvl1pPr marL="0" indent="0" algn="l">
              <a:buNone/>
              <a:defRPr sz="22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09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9" cy="14565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2650"/>
            <a:ext cx="3611372" cy="4279629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2651"/>
            <a:ext cx="3611373" cy="427963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54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80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253"/>
            <a:ext cx="7423299" cy="14565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8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2627"/>
            <a:ext cx="3262963" cy="1409864"/>
          </a:xfrm>
        </p:spPr>
        <p:txBody>
          <a:bodyPr anchor="b">
            <a:normAutofit/>
          </a:bodyPr>
          <a:lstStyle>
            <a:lvl1pPr>
              <a:defRPr sz="220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848"/>
            <a:ext cx="3959782" cy="609443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2490"/>
            <a:ext cx="3262963" cy="2850073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01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3995"/>
            <a:ext cx="7423299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254"/>
            <a:ext cx="7423299" cy="424097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8981"/>
            <a:ext cx="7423299" cy="743299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50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8"/>
            <a:ext cx="10723578" cy="758152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651"/>
            <a:ext cx="7423299" cy="42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2281"/>
            <a:ext cx="80005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2281"/>
            <a:ext cx="54063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2281"/>
            <a:ext cx="59950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75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504200" rtl="0" eaLnBrk="1" latinLnBrk="0" hangingPunct="1">
        <a:spcBef>
          <a:spcPct val="0"/>
        </a:spcBef>
        <a:buNone/>
        <a:defRPr sz="397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50" indent="-37815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50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9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95376" y="334772"/>
            <a:ext cx="2771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При</a:t>
            </a:r>
            <a:r>
              <a:rPr sz="1100" b="1" spc="5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естественном</a:t>
            </a:r>
            <a:r>
              <a:rPr sz="1100" b="1" spc="5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вскармливании</a:t>
            </a:r>
            <a:r>
              <a:rPr sz="1100" b="1" spc="5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у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711" y="496315"/>
            <a:ext cx="31292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8844" algn="l"/>
                <a:tab pos="1336675" algn="l"/>
                <a:tab pos="2317750" algn="l"/>
              </a:tabLst>
            </a:pPr>
            <a:r>
              <a:rPr sz="1100" b="1" spc="-5" dirty="0">
                <a:latin typeface="Arial"/>
                <a:cs typeface="Arial"/>
              </a:rPr>
              <a:t>матерей	</a:t>
            </a:r>
            <a:r>
              <a:rPr sz="1100" b="1" dirty="0">
                <a:latin typeface="Arial"/>
                <a:cs typeface="Arial"/>
              </a:rPr>
              <a:t>в	</a:t>
            </a:r>
            <a:r>
              <a:rPr sz="1100" b="1" spc="-5" dirty="0">
                <a:latin typeface="Arial"/>
                <a:cs typeface="Arial"/>
              </a:rPr>
              <a:t>большом	количестве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711" y="656589"/>
            <a:ext cx="31286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выделяются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нейропертиды,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среди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которых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711" y="978153"/>
            <a:ext cx="2131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7105" algn="l"/>
              </a:tabLst>
            </a:pPr>
            <a:r>
              <a:rPr sz="1100" b="1" spc="-5" dirty="0">
                <a:latin typeface="Arial"/>
                <a:cs typeface="Arial"/>
              </a:rPr>
              <a:t>счастья»,	стимулирующие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711" y="816610"/>
            <a:ext cx="3129280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295"/>
              </a:lnSpc>
              <a:spcBef>
                <a:spcPts val="100"/>
              </a:spcBef>
              <a:tabLst>
                <a:tab pos="1148080" algn="l"/>
                <a:tab pos="2154555" algn="l"/>
                <a:tab pos="2404745" algn="l"/>
              </a:tabLst>
            </a:pPr>
            <a:r>
              <a:rPr sz="1100" b="1" spc="-5" dirty="0">
                <a:latin typeface="Arial"/>
                <a:cs typeface="Arial"/>
              </a:rPr>
              <a:t>присутствуют	эндорфины	</a:t>
            </a:r>
            <a:r>
              <a:rPr sz="1100" b="1" dirty="0">
                <a:latin typeface="Arial"/>
                <a:cs typeface="Arial"/>
              </a:rPr>
              <a:t>–	</a:t>
            </a:r>
            <a:r>
              <a:rPr sz="1100" b="1" spc="-5" dirty="0">
                <a:latin typeface="Arial"/>
                <a:cs typeface="Arial"/>
              </a:rPr>
              <a:t>«гормоны</a:t>
            </a:r>
            <a:endParaRPr sz="1100" dirty="0">
              <a:latin typeface="Arial"/>
              <a:cs typeface="Arial"/>
            </a:endParaRPr>
          </a:p>
          <a:p>
            <a:pPr marR="5715" algn="r">
              <a:lnSpc>
                <a:spcPts val="1295"/>
              </a:lnSpc>
            </a:pPr>
            <a:r>
              <a:rPr sz="1100" b="1" spc="-5" dirty="0">
                <a:latin typeface="Arial"/>
                <a:cs typeface="Arial"/>
              </a:rPr>
              <a:t>моторную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711" y="1138174"/>
            <a:ext cx="3128645" cy="3556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5"/>
              </a:spcBef>
            </a:pPr>
            <a:r>
              <a:rPr sz="1100" b="1" spc="-5" dirty="0">
                <a:latin typeface="Arial"/>
                <a:cs typeface="Arial"/>
              </a:rPr>
              <a:t>деятельность</a:t>
            </a:r>
            <a:r>
              <a:rPr sz="1100" b="1" spc="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и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вызывающие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приподнятое </a:t>
            </a:r>
            <a:r>
              <a:rPr sz="1100" b="1" spc="-29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настроение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не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только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у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мамы,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но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и </a:t>
            </a:r>
            <a:r>
              <a:rPr sz="1100" b="1" spc="-5" dirty="0">
                <a:latin typeface="Arial"/>
                <a:cs typeface="Arial"/>
              </a:rPr>
              <a:t>ребенка.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376" y="1459738"/>
            <a:ext cx="27698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3550" algn="l"/>
                <a:tab pos="1689735" algn="l"/>
              </a:tabLst>
            </a:pPr>
            <a:r>
              <a:rPr sz="1100" b="1" dirty="0">
                <a:latin typeface="Arial"/>
                <a:cs typeface="Arial"/>
              </a:rPr>
              <a:t>Это	немаловажное	</a:t>
            </a:r>
            <a:r>
              <a:rPr sz="1100" b="1" spc="-5" dirty="0">
                <a:latin typeface="Arial"/>
                <a:cs typeface="Arial"/>
              </a:rPr>
              <a:t>преимущество,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711" y="1621282"/>
            <a:ext cx="31299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4380" algn="l"/>
                <a:tab pos="1250950" algn="l"/>
                <a:tab pos="1991360" algn="l"/>
              </a:tabLst>
            </a:pPr>
            <a:r>
              <a:rPr sz="1100" b="1" spc="-5" dirty="0">
                <a:latin typeface="Arial"/>
                <a:cs typeface="Arial"/>
              </a:rPr>
              <a:t>которое	дает	грудное	вскармливание.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5711" y="1781302"/>
            <a:ext cx="31280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0415" algn="l"/>
                <a:tab pos="1634489" algn="l"/>
                <a:tab pos="2151380" algn="l"/>
                <a:tab pos="2382520" algn="l"/>
              </a:tabLst>
            </a:pPr>
            <a:r>
              <a:rPr sz="1100" b="1" spc="-5" dirty="0">
                <a:latin typeface="Arial"/>
                <a:cs typeface="Arial"/>
              </a:rPr>
              <a:t>Успешно	кормящая	</a:t>
            </a:r>
            <a:r>
              <a:rPr sz="1100" b="1" dirty="0">
                <a:latin typeface="Arial"/>
                <a:cs typeface="Arial"/>
              </a:rPr>
              <a:t>мама	с	</a:t>
            </a:r>
            <a:r>
              <a:rPr sz="1100" b="1" spc="-5" dirty="0">
                <a:latin typeface="Arial"/>
                <a:cs typeface="Arial"/>
              </a:rPr>
              <a:t>легкостью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711" y="1941322"/>
            <a:ext cx="31299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переносит</a:t>
            </a:r>
            <a:r>
              <a:rPr sz="1100" b="1" spc="2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все</a:t>
            </a:r>
            <a:r>
              <a:rPr sz="1100" b="1" spc="2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сложности</a:t>
            </a:r>
            <a:r>
              <a:rPr sz="1100" b="1" spc="27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по</a:t>
            </a:r>
            <a:r>
              <a:rPr sz="1100" b="1" spc="2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уходу</a:t>
            </a:r>
            <a:r>
              <a:rPr sz="1100" b="1" spc="2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своим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711" y="2102866"/>
            <a:ext cx="31292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2180" algn="l"/>
                <a:tab pos="2009775" algn="l"/>
              </a:tabLst>
            </a:pPr>
            <a:r>
              <a:rPr sz="1100" b="1" spc="-5" dirty="0">
                <a:latin typeface="Arial"/>
                <a:cs typeface="Arial"/>
              </a:rPr>
              <a:t>ребенком,	испытывает	эмоциональное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711" y="2263267"/>
            <a:ext cx="3128645" cy="3556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5"/>
              </a:spcBef>
              <a:tabLst>
                <a:tab pos="1337310" algn="l"/>
                <a:tab pos="1847850" algn="l"/>
                <a:tab pos="2274570" algn="l"/>
              </a:tabLst>
            </a:pPr>
            <a:r>
              <a:rPr sz="1100" b="1" spc="-15" dirty="0">
                <a:latin typeface="Arial"/>
                <a:cs typeface="Arial"/>
              </a:rPr>
              <a:t>у</a:t>
            </a:r>
            <a:r>
              <a:rPr sz="1100" b="1" spc="-10" dirty="0">
                <a:latin typeface="Arial"/>
                <a:cs typeface="Arial"/>
              </a:rPr>
              <a:t>д</a:t>
            </a:r>
            <a:r>
              <a:rPr sz="1100" b="1" dirty="0">
                <a:latin typeface="Arial"/>
                <a:cs typeface="Arial"/>
              </a:rPr>
              <a:t>овл</a:t>
            </a:r>
            <a:r>
              <a:rPr sz="1100" b="1" spc="-5" dirty="0">
                <a:latin typeface="Arial"/>
                <a:cs typeface="Arial"/>
              </a:rPr>
              <a:t>е</a:t>
            </a:r>
            <a:r>
              <a:rPr sz="1100" b="1" dirty="0">
                <a:latin typeface="Arial"/>
                <a:cs typeface="Arial"/>
              </a:rPr>
              <a:t>тво</a:t>
            </a:r>
            <a:r>
              <a:rPr sz="1100" b="1" spc="-10" dirty="0">
                <a:latin typeface="Arial"/>
                <a:cs typeface="Arial"/>
              </a:rPr>
              <a:t>р</a:t>
            </a:r>
            <a:r>
              <a:rPr sz="1100" b="1" spc="-5" dirty="0">
                <a:latin typeface="Arial"/>
                <a:cs typeface="Arial"/>
              </a:rPr>
              <a:t>е</a:t>
            </a:r>
            <a:r>
              <a:rPr sz="1100" b="1" dirty="0">
                <a:latin typeface="Arial"/>
                <a:cs typeface="Arial"/>
              </a:rPr>
              <a:t>ние	</a:t>
            </a:r>
            <a:r>
              <a:rPr sz="1100" b="1" spc="-10" dirty="0">
                <a:latin typeface="Arial"/>
                <a:cs typeface="Arial"/>
              </a:rPr>
              <a:t>д</a:t>
            </a:r>
            <a:r>
              <a:rPr sz="1100" b="1" spc="-15" dirty="0">
                <a:latin typeface="Arial"/>
                <a:cs typeface="Arial"/>
              </a:rPr>
              <a:t>а</a:t>
            </a:r>
            <a:r>
              <a:rPr sz="1100" b="1" dirty="0">
                <a:latin typeface="Arial"/>
                <a:cs typeface="Arial"/>
              </a:rPr>
              <a:t>же	при	</a:t>
            </a:r>
            <a:r>
              <a:rPr sz="1100" b="1" spc="-10" dirty="0">
                <a:latin typeface="Arial"/>
                <a:cs typeface="Arial"/>
              </a:rPr>
              <a:t>ф</a:t>
            </a:r>
            <a:r>
              <a:rPr sz="1100" b="1" dirty="0">
                <a:latin typeface="Arial"/>
                <a:cs typeface="Arial"/>
              </a:rPr>
              <a:t>и</a:t>
            </a:r>
            <a:r>
              <a:rPr sz="1100" b="1" spc="-10" dirty="0">
                <a:latin typeface="Arial"/>
                <a:cs typeface="Arial"/>
              </a:rPr>
              <a:t>з</a:t>
            </a:r>
            <a:r>
              <a:rPr sz="1100" b="1" dirty="0">
                <a:latin typeface="Arial"/>
                <a:cs typeface="Arial"/>
              </a:rPr>
              <a:t>и</a:t>
            </a:r>
            <a:r>
              <a:rPr sz="1100" b="1" spc="-5" dirty="0">
                <a:latin typeface="Arial"/>
                <a:cs typeface="Arial"/>
              </a:rPr>
              <a:t>ческ</a:t>
            </a:r>
            <a:r>
              <a:rPr sz="1100" b="1" spc="-15" dirty="0">
                <a:latin typeface="Arial"/>
                <a:cs typeface="Arial"/>
              </a:rPr>
              <a:t>о</a:t>
            </a:r>
            <a:r>
              <a:rPr sz="1100" b="1" dirty="0">
                <a:latin typeface="Arial"/>
                <a:cs typeface="Arial"/>
              </a:rPr>
              <a:t>й  </a:t>
            </a:r>
            <a:r>
              <a:rPr sz="1100" b="1" spc="-5" dirty="0">
                <a:latin typeface="Arial"/>
                <a:cs typeface="Arial"/>
              </a:rPr>
              <a:t>усталости.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5376" y="4764404"/>
            <a:ext cx="27692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Тесная</a:t>
            </a:r>
            <a:r>
              <a:rPr sz="1100" b="1" spc="2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эмоциональная</a:t>
            </a:r>
            <a:r>
              <a:rPr sz="1100" b="1" spc="2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связь</a:t>
            </a:r>
            <a:r>
              <a:rPr sz="1100" b="1" spc="2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мамы</a:t>
            </a:r>
            <a:r>
              <a:rPr sz="1100" b="1" spc="2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711" y="4925948"/>
            <a:ext cx="31299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6965" algn="l"/>
                <a:tab pos="2501900" algn="l"/>
              </a:tabLst>
            </a:pPr>
            <a:r>
              <a:rPr sz="1100" b="1" spc="-5" dirty="0">
                <a:latin typeface="Arial"/>
                <a:cs typeface="Arial"/>
              </a:rPr>
              <a:t>ребенком	способствует	хорошей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5711" y="5085969"/>
            <a:ext cx="3130550" cy="99758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6000"/>
              </a:lnSpc>
              <a:spcBef>
                <a:spcPts val="155"/>
              </a:spcBef>
            </a:pPr>
            <a:r>
              <a:rPr sz="1100" b="1" spc="-5" dirty="0">
                <a:latin typeface="Arial"/>
                <a:cs typeface="Arial"/>
              </a:rPr>
              <a:t>социальной адаптации ребенка </a:t>
            </a:r>
            <a:r>
              <a:rPr sz="1100" b="1" dirty="0">
                <a:latin typeface="Arial"/>
                <a:cs typeface="Arial"/>
              </a:rPr>
              <a:t>– он </a:t>
            </a:r>
            <a:r>
              <a:rPr sz="1100" b="1" spc="-5" dirty="0">
                <a:latin typeface="Arial"/>
                <a:cs typeface="Arial"/>
              </a:rPr>
              <a:t>более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открыт миру, более уверенно </a:t>
            </a:r>
            <a:r>
              <a:rPr sz="1100" b="1" spc="-10" dirty="0">
                <a:latin typeface="Arial"/>
                <a:cs typeface="Arial"/>
              </a:rPr>
              <a:t>действует </a:t>
            </a:r>
            <a:r>
              <a:rPr sz="1100" b="1" dirty="0">
                <a:latin typeface="Arial"/>
                <a:cs typeface="Arial"/>
              </a:rPr>
              <a:t>в 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нем,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ощущая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за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своей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спиной</a:t>
            </a:r>
            <a:r>
              <a:rPr sz="1100" b="1" spc="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крепкий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5" dirty="0">
                <a:latin typeface="Arial"/>
                <a:cs typeface="Arial"/>
              </a:rPr>
              <a:t>«тыл».</a:t>
            </a:r>
            <a:endParaRPr sz="1100" dirty="0">
              <a:latin typeface="Arial"/>
              <a:cs typeface="Arial"/>
            </a:endParaRPr>
          </a:p>
          <a:p>
            <a:pPr marL="12700" marR="5080" indent="359410">
              <a:lnSpc>
                <a:spcPts val="1260"/>
              </a:lnSpc>
              <a:spcBef>
                <a:spcPts val="70"/>
              </a:spcBef>
            </a:pPr>
            <a:r>
              <a:rPr sz="1100" b="1" spc="-5" dirty="0">
                <a:latin typeface="Arial"/>
                <a:cs typeface="Arial"/>
              </a:rPr>
              <a:t>Ребенок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просит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грудь,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а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иногда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и </a:t>
            </a:r>
            <a:r>
              <a:rPr sz="1100" b="1" spc="-29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протестует,</a:t>
            </a:r>
            <a:r>
              <a:rPr sz="1100" b="1" spc="2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если</a:t>
            </a:r>
            <a:r>
              <a:rPr sz="1100" b="1" spc="2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не</a:t>
            </a:r>
            <a:r>
              <a:rPr sz="1100" b="1" spc="2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дают.</a:t>
            </a:r>
            <a:r>
              <a:rPr sz="1100" b="1" spc="21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Будет</a:t>
            </a:r>
            <a:r>
              <a:rPr sz="1100" b="1" spc="2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ли</a:t>
            </a:r>
            <a:r>
              <a:rPr sz="1100" b="1" spc="2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кто-то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5711" y="6051042"/>
            <a:ext cx="31292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1575" algn="l"/>
                <a:tab pos="1511300" algn="l"/>
                <a:tab pos="2062480" algn="l"/>
                <a:tab pos="2550160" algn="l"/>
              </a:tabLst>
            </a:pPr>
            <a:r>
              <a:rPr sz="1100" b="1" spc="-5" dirty="0">
                <a:latin typeface="Arial"/>
                <a:cs typeface="Arial"/>
              </a:rPr>
              <a:t>со</a:t>
            </a:r>
            <a:r>
              <a:rPr sz="1100" b="1" dirty="0">
                <a:latin typeface="Arial"/>
                <a:cs typeface="Arial"/>
              </a:rPr>
              <a:t>мн</a:t>
            </a:r>
            <a:r>
              <a:rPr sz="1100" b="1" spc="-5" dirty="0">
                <a:latin typeface="Arial"/>
                <a:cs typeface="Arial"/>
              </a:rPr>
              <a:t>е</a:t>
            </a:r>
            <a:r>
              <a:rPr sz="1100" b="1" spc="-10" dirty="0">
                <a:latin typeface="Arial"/>
                <a:cs typeface="Arial"/>
              </a:rPr>
              <a:t>в</a:t>
            </a:r>
            <a:r>
              <a:rPr sz="1100" b="1" spc="-5" dirty="0">
                <a:latin typeface="Arial"/>
                <a:cs typeface="Arial"/>
              </a:rPr>
              <a:t>ать</a:t>
            </a:r>
            <a:r>
              <a:rPr sz="1100" b="1" spc="-15" dirty="0">
                <a:latin typeface="Arial"/>
                <a:cs typeface="Arial"/>
              </a:rPr>
              <a:t>с</a:t>
            </a:r>
            <a:r>
              <a:rPr sz="1100" b="1" dirty="0">
                <a:latin typeface="Arial"/>
                <a:cs typeface="Arial"/>
              </a:rPr>
              <a:t>я	в	т</a:t>
            </a:r>
            <a:r>
              <a:rPr sz="1100" b="1" spc="-5" dirty="0">
                <a:latin typeface="Arial"/>
                <a:cs typeface="Arial"/>
              </a:rPr>
              <a:t>о</a:t>
            </a:r>
            <a:r>
              <a:rPr sz="1100" b="1" dirty="0">
                <a:latin typeface="Arial"/>
                <a:cs typeface="Arial"/>
              </a:rPr>
              <a:t>м,	</a:t>
            </a:r>
            <a:r>
              <a:rPr sz="1100" b="1" spc="-5" dirty="0">
                <a:latin typeface="Arial"/>
                <a:cs typeface="Arial"/>
              </a:rPr>
              <a:t>ч</a:t>
            </a:r>
            <a:r>
              <a:rPr sz="1100" b="1" dirty="0">
                <a:latin typeface="Arial"/>
                <a:cs typeface="Arial"/>
              </a:rPr>
              <a:t>то	р</a:t>
            </a:r>
            <a:r>
              <a:rPr sz="1100" b="1" spc="-5" dirty="0">
                <a:latin typeface="Arial"/>
                <a:cs typeface="Arial"/>
              </a:rPr>
              <a:t>е</a:t>
            </a:r>
            <a:r>
              <a:rPr sz="1100" b="1" dirty="0">
                <a:latin typeface="Arial"/>
                <a:cs typeface="Arial"/>
              </a:rPr>
              <a:t>б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dirty="0">
                <a:latin typeface="Arial"/>
                <a:cs typeface="Arial"/>
              </a:rPr>
              <a:t>н</a:t>
            </a:r>
            <a:r>
              <a:rPr sz="1100" b="1" spc="-15" dirty="0">
                <a:latin typeface="Arial"/>
                <a:cs typeface="Arial"/>
              </a:rPr>
              <a:t>о</a:t>
            </a:r>
            <a:r>
              <a:rPr sz="1100" b="1" dirty="0">
                <a:latin typeface="Arial"/>
                <a:cs typeface="Arial"/>
              </a:rPr>
              <a:t>к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5711" y="6211011"/>
            <a:ext cx="31286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8090" algn="l"/>
                <a:tab pos="1770380" algn="l"/>
                <a:tab pos="2461895" algn="l"/>
                <a:tab pos="2946400" algn="l"/>
              </a:tabLst>
            </a:pPr>
            <a:r>
              <a:rPr sz="1100" b="1" spc="-10" dirty="0">
                <a:latin typeface="Arial"/>
                <a:cs typeface="Arial"/>
              </a:rPr>
              <a:t>д</a:t>
            </a:r>
            <a:r>
              <a:rPr sz="1100" b="1" spc="-5" dirty="0">
                <a:latin typeface="Arial"/>
                <a:cs typeface="Arial"/>
              </a:rPr>
              <a:t>ейст</a:t>
            </a:r>
            <a:r>
              <a:rPr sz="1100" b="1" spc="-10" dirty="0">
                <a:latin typeface="Arial"/>
                <a:cs typeface="Arial"/>
              </a:rPr>
              <a:t>в</a:t>
            </a:r>
            <a:r>
              <a:rPr sz="1100" b="1" dirty="0">
                <a:latin typeface="Arial"/>
                <a:cs typeface="Arial"/>
              </a:rPr>
              <a:t>ите</a:t>
            </a:r>
            <a:r>
              <a:rPr sz="1100" b="1" spc="-10" dirty="0">
                <a:latin typeface="Arial"/>
                <a:cs typeface="Arial"/>
              </a:rPr>
              <a:t>ль</a:t>
            </a:r>
            <a:r>
              <a:rPr sz="1100" b="1" dirty="0">
                <a:latin typeface="Arial"/>
                <a:cs typeface="Arial"/>
              </a:rPr>
              <a:t>но	</a:t>
            </a:r>
            <a:r>
              <a:rPr sz="1100" b="1" spc="-5" dirty="0">
                <a:latin typeface="Arial"/>
                <a:cs typeface="Arial"/>
              </a:rPr>
              <a:t>хоч</a:t>
            </a:r>
            <a:r>
              <a:rPr sz="1100" b="1" spc="-15" dirty="0">
                <a:latin typeface="Arial"/>
                <a:cs typeface="Arial"/>
              </a:rPr>
              <a:t>е</a:t>
            </a:r>
            <a:r>
              <a:rPr sz="1100" b="1" dirty="0">
                <a:latin typeface="Arial"/>
                <a:cs typeface="Arial"/>
              </a:rPr>
              <a:t>т	яб</a:t>
            </a:r>
            <a:r>
              <a:rPr sz="1100" b="1" spc="-5" dirty="0">
                <a:latin typeface="Arial"/>
                <a:cs typeface="Arial"/>
              </a:rPr>
              <a:t>л</a:t>
            </a:r>
            <a:r>
              <a:rPr sz="1100" b="1" dirty="0">
                <a:latin typeface="Arial"/>
                <a:cs typeface="Arial"/>
              </a:rPr>
              <a:t>ок</a:t>
            </a:r>
            <a:r>
              <a:rPr sz="1100" b="1" spc="-10" dirty="0">
                <a:latin typeface="Arial"/>
                <a:cs typeface="Arial"/>
              </a:rPr>
              <a:t>о</a:t>
            </a:r>
            <a:r>
              <a:rPr sz="1100" b="1" dirty="0">
                <a:latin typeface="Arial"/>
                <a:cs typeface="Arial"/>
              </a:rPr>
              <a:t>,	</a:t>
            </a:r>
            <a:r>
              <a:rPr sz="1100" b="1" spc="-5" dirty="0">
                <a:latin typeface="Arial"/>
                <a:cs typeface="Arial"/>
              </a:rPr>
              <a:t>ес</a:t>
            </a:r>
            <a:r>
              <a:rPr sz="1100" b="1" spc="-10" dirty="0">
                <a:latin typeface="Arial"/>
                <a:cs typeface="Arial"/>
              </a:rPr>
              <a:t>л</a:t>
            </a:r>
            <a:r>
              <a:rPr sz="1100" b="1" dirty="0">
                <a:latin typeface="Arial"/>
                <a:cs typeface="Arial"/>
              </a:rPr>
              <a:t>и	</a:t>
            </a:r>
            <a:r>
              <a:rPr sz="1100" b="1" spc="-15" dirty="0">
                <a:latin typeface="Arial"/>
                <a:cs typeface="Arial"/>
              </a:rPr>
              <a:t>о</a:t>
            </a:r>
            <a:r>
              <a:rPr sz="1100" b="1" dirty="0">
                <a:latin typeface="Arial"/>
                <a:cs typeface="Arial"/>
              </a:rPr>
              <a:t>н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5711" y="6371031"/>
            <a:ext cx="3128010" cy="7054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5"/>
              </a:spcBef>
            </a:pPr>
            <a:r>
              <a:rPr sz="1100" b="1" spc="-5" dirty="0">
                <a:latin typeface="Arial"/>
                <a:cs typeface="Arial"/>
              </a:rPr>
              <a:t>подходит</a:t>
            </a:r>
            <a:r>
              <a:rPr sz="1100" b="1" spc="1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к</a:t>
            </a:r>
            <a:r>
              <a:rPr sz="1100" b="1" spc="17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маме</a:t>
            </a:r>
            <a:r>
              <a:rPr sz="1100" b="1" spc="1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и</a:t>
            </a:r>
            <a:r>
              <a:rPr sz="1100" b="1" spc="17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говорит:</a:t>
            </a:r>
            <a:r>
              <a:rPr sz="1100" b="1" spc="17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«Дай</a:t>
            </a:r>
            <a:r>
              <a:rPr sz="1100" b="1" spc="1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яблоко».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Так </a:t>
            </a:r>
            <a:r>
              <a:rPr sz="1100" b="1" dirty="0">
                <a:latin typeface="Arial"/>
                <a:cs typeface="Arial"/>
              </a:rPr>
              <a:t>в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чем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же </a:t>
            </a:r>
            <a:r>
              <a:rPr sz="1100" b="1" spc="-5" dirty="0">
                <a:latin typeface="Arial"/>
                <a:cs typeface="Arial"/>
              </a:rPr>
              <a:t>отличие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этих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ситуаций?</a:t>
            </a:r>
            <a:endParaRPr sz="1100" dirty="0">
              <a:latin typeface="Arial"/>
              <a:cs typeface="Arial"/>
            </a:endParaRPr>
          </a:p>
          <a:p>
            <a:pPr marL="701040" marR="95885" indent="-597535">
              <a:lnSpc>
                <a:spcPts val="1380"/>
              </a:lnSpc>
            </a:pPr>
            <a:r>
              <a:rPr sz="1200" b="1" i="1" spc="-5" dirty="0">
                <a:solidFill>
                  <a:srgbClr val="FF0000"/>
                </a:solidFill>
                <a:latin typeface="Arial"/>
                <a:cs typeface="Arial"/>
              </a:rPr>
              <a:t>Не лишайте малыша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великого </a:t>
            </a:r>
            <a:r>
              <a:rPr sz="1200" b="1" i="1" spc="-5" dirty="0">
                <a:solidFill>
                  <a:srgbClr val="FF0000"/>
                </a:solidFill>
                <a:latin typeface="Arial"/>
                <a:cs typeface="Arial"/>
              </a:rPr>
              <a:t>блага, </a:t>
            </a:r>
            <a:r>
              <a:rPr sz="1200" b="1" i="1" spc="-3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0000"/>
                </a:solidFill>
                <a:latin typeface="Arial"/>
                <a:cs typeface="Arial"/>
              </a:rPr>
              <a:t>созданного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природой!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47642" y="432308"/>
            <a:ext cx="31978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6740" algn="l"/>
                <a:tab pos="1380490" algn="l"/>
                <a:tab pos="2315845" algn="l"/>
              </a:tabLst>
            </a:pP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Ваш	</a:t>
            </a:r>
            <a:r>
              <a:rPr sz="130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ма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л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ы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ш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с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300" spc="-45" dirty="0">
                <a:solidFill>
                  <a:srgbClr val="424040"/>
                </a:solidFill>
                <a:latin typeface="Microsoft Sans Serif"/>
                <a:cs typeface="Microsoft Sans Serif"/>
              </a:rPr>
              <a:t>к</a:t>
            </a:r>
            <a:r>
              <a:rPr sz="1300" spc="-50" dirty="0">
                <a:solidFill>
                  <a:srgbClr val="424040"/>
                </a:solidFill>
                <a:latin typeface="Microsoft Sans Serif"/>
                <a:cs typeface="Microsoft Sans Serif"/>
              </a:rPr>
              <a:t>р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т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300" spc="10" dirty="0">
                <a:solidFill>
                  <a:srgbClr val="424040"/>
                </a:solidFill>
                <a:latin typeface="Microsoft Sans Serif"/>
                <a:cs typeface="Microsoft Sans Serif"/>
              </a:rPr>
              <a:t>л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45" dirty="0">
                <a:solidFill>
                  <a:srgbClr val="424040"/>
                </a:solidFill>
                <a:latin typeface="Microsoft Sans Serif"/>
                <a:cs typeface="Microsoft Sans Serif"/>
              </a:rPr>
              <a:t>к</a:t>
            </a:r>
            <a:r>
              <a:rPr sz="1300" spc="-50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300" spc="20" dirty="0">
                <a:solidFill>
                  <a:srgbClr val="424040"/>
                </a:solidFill>
                <a:latin typeface="Microsoft Sans Serif"/>
                <a:cs typeface="Microsoft Sans Serif"/>
              </a:rPr>
              <a:t>л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иче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с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тв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47642" y="621538"/>
            <a:ext cx="3197225" cy="7931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прикладываний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до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1-3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 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сутки.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Он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уже 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умеет 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засыпать </a:t>
            </a:r>
            <a:r>
              <a:rPr sz="130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без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груди. Его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основная 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еда </a:t>
            </a:r>
            <a:r>
              <a:rPr sz="1300" spc="335" dirty="0">
                <a:solidFill>
                  <a:srgbClr val="424040"/>
                </a:solidFill>
                <a:latin typeface="Microsoft Sans Serif"/>
                <a:cs typeface="Microsoft Sans Serif"/>
              </a:rPr>
              <a:t>– 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та 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же,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что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и у </a:t>
            </a:r>
            <a:r>
              <a:rPr sz="130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мамы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с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папой. </a:t>
            </a:r>
            <a:r>
              <a:rPr sz="1300" spc="-45" dirty="0">
                <a:solidFill>
                  <a:srgbClr val="424040"/>
                </a:solidFill>
                <a:latin typeface="Microsoft Sans Serif"/>
                <a:cs typeface="Microsoft Sans Serif"/>
              </a:rPr>
              <a:t>Для </a:t>
            </a:r>
            <a:r>
              <a:rPr sz="1300" spc="-4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преодоления</a:t>
            </a:r>
            <a:r>
              <a:rPr sz="1300" spc="13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разнообразных</a:t>
            </a:r>
            <a:r>
              <a:rPr sz="1300" spc="13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стрессов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47642" y="1382013"/>
            <a:ext cx="3195955" cy="4121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200"/>
              </a:spcBef>
              <a:tabLst>
                <a:tab pos="880744" algn="l"/>
                <a:tab pos="924560" algn="l"/>
                <a:tab pos="1206500" algn="l"/>
                <a:tab pos="1496060" algn="l"/>
                <a:tab pos="1965325" algn="l"/>
                <a:tab pos="2525395" algn="l"/>
                <a:tab pos="3095625" algn="l"/>
              </a:tabLst>
            </a:pP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нер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я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30" dirty="0">
                <a:solidFill>
                  <a:srgbClr val="424040"/>
                </a:solidFill>
                <a:latin typeface="Microsoft Sans Serif"/>
                <a:cs typeface="Microsoft Sans Serif"/>
              </a:rPr>
              <a:t>г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р</a:t>
            </a:r>
            <a:r>
              <a:rPr sz="1300" spc="-35" dirty="0">
                <a:solidFill>
                  <a:srgbClr val="424040"/>
                </a:solidFill>
                <a:latin typeface="Microsoft Sans Serif"/>
                <a:cs typeface="Microsoft Sans Serif"/>
              </a:rPr>
              <a:t>м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альн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я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с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т</a:t>
            </a:r>
            <a:r>
              <a:rPr sz="130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м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ы 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ре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б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300" spc="-45" dirty="0">
                <a:solidFill>
                  <a:srgbClr val="424040"/>
                </a:solidFill>
                <a:latin typeface="Microsoft Sans Serif"/>
                <a:cs typeface="Microsoft Sans Serif"/>
              </a:rPr>
              <a:t>ка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	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у</a:t>
            </a:r>
            <a:r>
              <a:rPr sz="1300" spc="-50" dirty="0">
                <a:solidFill>
                  <a:srgbClr val="424040"/>
                </a:solidFill>
                <a:latin typeface="Microsoft Sans Serif"/>
                <a:cs typeface="Microsoft Sans Serif"/>
              </a:rPr>
              <a:t>ж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ужд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ю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т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с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я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47642" y="1761489"/>
            <a:ext cx="31959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38935" algn="l"/>
                <a:tab pos="2437130" algn="l"/>
              </a:tabLst>
            </a:pP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«успокоительном»	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составе	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маминого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47642" y="1950466"/>
            <a:ext cx="3196590" cy="60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30"/>
              </a:lnSpc>
              <a:spcBef>
                <a:spcPts val="95"/>
              </a:spcBef>
            </a:pP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молока.</a:t>
            </a:r>
            <a:r>
              <a:rPr sz="1300" spc="46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Головной</a:t>
            </a:r>
            <a:r>
              <a:rPr sz="1300" spc="47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424040"/>
                </a:solidFill>
                <a:latin typeface="Microsoft Sans Serif"/>
                <a:cs typeface="Microsoft Sans Serif"/>
              </a:rPr>
              <a:t>мозг</a:t>
            </a:r>
            <a:r>
              <a:rPr sz="1300" spc="45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достиг</a:t>
            </a:r>
            <a:r>
              <a:rPr sz="1300" spc="46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объема</a:t>
            </a:r>
            <a:endParaRPr sz="1300" dirty="0">
              <a:latin typeface="Microsoft Sans Serif"/>
              <a:cs typeface="Microsoft Sans Serif"/>
            </a:endParaRPr>
          </a:p>
          <a:p>
            <a:pPr marL="12700" marR="6350">
              <a:lnSpc>
                <a:spcPts val="1490"/>
              </a:lnSpc>
              <a:spcBef>
                <a:spcPts val="75"/>
              </a:spcBef>
            </a:pP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80</a:t>
            </a:r>
            <a:r>
              <a:rPr sz="1300" spc="19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%</a:t>
            </a:r>
            <a:r>
              <a:rPr sz="1300" spc="2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от</a:t>
            </a:r>
            <a:r>
              <a:rPr sz="1300" spc="19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объема</a:t>
            </a:r>
            <a:r>
              <a:rPr sz="1300" spc="21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взрослого</a:t>
            </a:r>
            <a:r>
              <a:rPr sz="1300" spc="21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человека. </a:t>
            </a:r>
            <a:r>
              <a:rPr sz="1300" spc="-33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Завершился</a:t>
            </a:r>
            <a:r>
              <a:rPr sz="1300" spc="38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основополагающий</a:t>
            </a:r>
            <a:r>
              <a:rPr sz="1300" spc="39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этап</a:t>
            </a:r>
            <a:r>
              <a:rPr sz="1300" spc="39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47642" y="2520823"/>
            <a:ext cx="3197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83385" algn="l"/>
              </a:tabLst>
            </a:pP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формировании	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челюстно-лицевого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47642" y="2711323"/>
            <a:ext cx="3199130" cy="17411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аппарата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(прикус,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 артикуляция,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дикция, </a:t>
            </a:r>
            <a:r>
              <a:rPr sz="1300" spc="-33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внешняя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миловидность).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Желудочно- </a:t>
            </a:r>
            <a:r>
              <a:rPr sz="1300" spc="-33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кишечный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тракт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может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полноценно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работать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развиваться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дальше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без 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помощи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 грудного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молока.</a:t>
            </a:r>
            <a:r>
              <a:rPr sz="1300" spc="31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Вылезли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335" dirty="0">
                <a:solidFill>
                  <a:srgbClr val="424040"/>
                </a:solidFill>
                <a:latin typeface="Microsoft Sans Serif"/>
                <a:cs typeface="Microsoft Sans Serif"/>
              </a:rPr>
              <a:t>– </a:t>
            </a:r>
            <a:r>
              <a:rPr sz="1300" spc="-33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благодаря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сосанию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груди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достаточно </a:t>
            </a:r>
            <a:r>
              <a:rPr sz="1300" spc="-33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незаметно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безболезненно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-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все 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молочные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зубы.</a:t>
            </a:r>
            <a:r>
              <a:rPr sz="1300" spc="31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Малыш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говорит о</a:t>
            </a:r>
            <a:r>
              <a:rPr sz="1300" spc="33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себе </a:t>
            </a:r>
            <a:r>
              <a:rPr sz="1300" spc="-33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</a:t>
            </a:r>
            <a:r>
              <a:rPr sz="1300" spc="2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первом</a:t>
            </a:r>
            <a:r>
              <a:rPr sz="1300" spc="27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лице</a:t>
            </a:r>
            <a:r>
              <a:rPr sz="1300" spc="24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(появление</a:t>
            </a:r>
            <a:r>
              <a:rPr sz="1300" spc="254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</a:t>
            </a:r>
            <a:r>
              <a:rPr sz="1300" spc="2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речи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47642" y="4419980"/>
            <a:ext cx="3198495" cy="41211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204"/>
              </a:spcBef>
              <a:tabLst>
                <a:tab pos="1205230" algn="l"/>
                <a:tab pos="1734820" algn="l"/>
                <a:tab pos="1958975" algn="l"/>
                <a:tab pos="2379345" algn="l"/>
              </a:tabLst>
            </a:pPr>
            <a:r>
              <a:rPr sz="130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ме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т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30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ме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я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«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Я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»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)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-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ч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т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60" dirty="0">
                <a:solidFill>
                  <a:srgbClr val="424040"/>
                </a:solidFill>
                <a:latin typeface="Microsoft Sans Serif"/>
                <a:cs typeface="Microsoft Sans Serif"/>
              </a:rPr>
              <a:t>з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30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ам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у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т  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зарождение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70898" y="4608957"/>
            <a:ext cx="19723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8675" algn="l"/>
              </a:tabLst>
            </a:pP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нового	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самосознания.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47642" y="4799457"/>
            <a:ext cx="31959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0100" algn="l"/>
                <a:tab pos="1238885" algn="l"/>
                <a:tab pos="1667510" algn="l"/>
                <a:tab pos="2730500" algn="l"/>
              </a:tabLst>
            </a:pP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Обы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чно	в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се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э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т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35" dirty="0">
                <a:solidFill>
                  <a:srgbClr val="424040"/>
                </a:solidFill>
                <a:latin typeface="Microsoft Sans Serif"/>
                <a:cs typeface="Microsoft Sans Serif"/>
              </a:rPr>
              <a:t>п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р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с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ход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т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35" dirty="0">
                <a:solidFill>
                  <a:srgbClr val="424040"/>
                </a:solidFill>
                <a:latin typeface="Microsoft Sans Serif"/>
                <a:cs typeface="Microsoft Sans Serif"/>
              </a:rPr>
              <a:t>п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ос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ле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47642" y="4988433"/>
            <a:ext cx="31959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исполнения</a:t>
            </a:r>
            <a:r>
              <a:rPr sz="1300" spc="2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ребенку</a:t>
            </a:r>
            <a:r>
              <a:rPr sz="1300" spc="2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двух</a:t>
            </a:r>
            <a:r>
              <a:rPr sz="1300" spc="2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лет...</a:t>
            </a:r>
            <a:r>
              <a:rPr sz="1300" spc="3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Сейчас</a:t>
            </a:r>
            <a:r>
              <a:rPr sz="1300" spc="4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47642" y="5178933"/>
            <a:ext cx="3197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9160" algn="l"/>
                <a:tab pos="2145030" algn="l"/>
                <a:tab pos="2760345" algn="l"/>
              </a:tabLst>
            </a:pP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б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у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д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т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т</a:t>
            </a:r>
            <a:r>
              <a:rPr sz="1300" spc="20" dirty="0">
                <a:solidFill>
                  <a:srgbClr val="424040"/>
                </a:solidFill>
                <a:latin typeface="Microsoft Sans Serif"/>
                <a:cs typeface="Microsoft Sans Serif"/>
              </a:rPr>
              <a:t>л</a:t>
            </a:r>
            <a:r>
              <a:rPr sz="130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у</a:t>
            </a:r>
            <a:r>
              <a:rPr sz="130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ч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30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т</a:t>
            </a:r>
            <a:r>
              <a:rPr sz="130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300" spc="-30" dirty="0">
                <a:solidFill>
                  <a:srgbClr val="424040"/>
                </a:solidFill>
                <a:latin typeface="Microsoft Sans Serif"/>
                <a:cs typeface="Microsoft Sans Serif"/>
              </a:rPr>
              <a:t>г</a:t>
            </a:r>
            <a:r>
              <a:rPr sz="130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ру</a:t>
            </a:r>
            <a:r>
              <a:rPr sz="130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ди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47642" y="5368290"/>
            <a:ext cx="31959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69439" algn="l"/>
              </a:tabLst>
            </a:pPr>
            <a:r>
              <a:rPr sz="1300" b="1" i="1" spc="-5" dirty="0">
                <a:solidFill>
                  <a:srgbClr val="FF0000"/>
                </a:solidFill>
                <a:latin typeface="Arial"/>
                <a:cs typeface="Arial"/>
              </a:rPr>
              <a:t>физиологическим,	естественным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47642" y="5557266"/>
            <a:ext cx="17506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10" dirty="0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sz="13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0000"/>
                </a:solidFill>
                <a:latin typeface="Arial"/>
                <a:cs typeface="Arial"/>
              </a:rPr>
              <a:t>ребенка</a:t>
            </a:r>
            <a:r>
              <a:rPr sz="13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i="1" spc="-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3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FF0000"/>
                </a:solidFill>
                <a:latin typeface="Arial"/>
                <a:cs typeface="Arial"/>
              </a:rPr>
              <a:t>мамы.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71324" y="5164073"/>
            <a:ext cx="3096182" cy="174996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93900"/>
              </a:lnSpc>
              <a:spcBef>
                <a:spcPts val="320"/>
              </a:spcBef>
            </a:pPr>
            <a:r>
              <a:rPr lang="ru-RU" sz="2000" b="1" i="1" dirty="0" smtClean="0">
                <a:solidFill>
                  <a:srgbClr val="FFC000"/>
                </a:solidFill>
                <a:latin typeface="Arial"/>
                <a:cs typeface="Arial"/>
              </a:rPr>
              <a:t>Мы «За!» грудное вскармливание!</a:t>
            </a:r>
            <a:endParaRPr lang="ru-RU" sz="2000" dirty="0" smtClean="0">
              <a:solidFill>
                <a:srgbClr val="FFC00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3900"/>
              </a:lnSpc>
              <a:spcBef>
                <a:spcPts val="320"/>
              </a:spcBef>
            </a:pPr>
            <a:r>
              <a:rPr sz="2400" b="1" i="1" dirty="0">
                <a:solidFill>
                  <a:srgbClr val="FFC000"/>
                </a:solidFill>
                <a:latin typeface="Arial"/>
                <a:cs typeface="Arial"/>
              </a:rPr>
              <a:t>Пролонгированн</a:t>
            </a:r>
            <a:r>
              <a:rPr lang="ru-RU" sz="2400" b="1" i="1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2400" b="1" i="1" dirty="0">
                <a:solidFill>
                  <a:srgbClr val="FFC000"/>
                </a:solidFill>
                <a:latin typeface="Arial"/>
                <a:cs typeface="Arial"/>
              </a:rPr>
              <a:t>е  грудное</a:t>
            </a:r>
          </a:p>
          <a:p>
            <a:pPr marL="3175" algn="ctr">
              <a:lnSpc>
                <a:spcPts val="3130"/>
              </a:lnSpc>
            </a:pPr>
            <a:r>
              <a:rPr sz="2400" b="1" i="1" dirty="0">
                <a:solidFill>
                  <a:srgbClr val="FFC000"/>
                </a:solidFill>
                <a:latin typeface="Arial"/>
                <a:cs typeface="Arial"/>
              </a:rPr>
              <a:t>вскармливание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100" y="-9837"/>
            <a:ext cx="1920406" cy="1920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4" t="17758" r="8439" b="21789"/>
          <a:stretch/>
        </p:blipFill>
        <p:spPr>
          <a:xfrm>
            <a:off x="510598" y="2707127"/>
            <a:ext cx="2544678" cy="1932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325" y="2166338"/>
            <a:ext cx="3222731" cy="2148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303" y="5973998"/>
            <a:ext cx="1896020" cy="94496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0984" y="6726919"/>
            <a:ext cx="1755800" cy="384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6600825"/>
            <a:ext cx="764704" cy="76470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813080" y="728585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GSouCyrillic" panose="020B7200000000000000" pitchFamily="34" charset="0"/>
              </a:rPr>
              <a:t>Источник : </a:t>
            </a:r>
            <a:r>
              <a:rPr lang="en-US" sz="1200" dirty="0">
                <a:latin typeface="AGSouCyrillic" panose="020B7200000000000000" pitchFamily="34" charset="0"/>
              </a:rPr>
              <a:t>https://vocmp.oblzdrav.ru/</a:t>
            </a:r>
            <a:endParaRPr lang="ru-RU" sz="1200" dirty="0">
              <a:latin typeface="AGSouCyrillic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711" y="334771"/>
            <a:ext cx="3048635" cy="49275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382270" algn="just">
              <a:lnSpc>
                <a:spcPct val="95700"/>
              </a:lnSpc>
              <a:spcBef>
                <a:spcPts val="160"/>
              </a:spcBef>
            </a:pP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Вторая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половина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прошлого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столетия </a:t>
            </a:r>
            <a:r>
              <a:rPr sz="1050" spc="-26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печально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ознаменовалась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бурным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ростом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и 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расцветом</a:t>
            </a:r>
            <a:r>
              <a:rPr sz="1050" spc="15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индустрии</a:t>
            </a:r>
            <a:r>
              <a:rPr sz="1050" spc="12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заменителей</a:t>
            </a:r>
            <a:r>
              <a:rPr sz="1050" spc="1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грудного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711" y="795273"/>
            <a:ext cx="30480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7225" algn="l"/>
                <a:tab pos="1656714" algn="l"/>
                <a:tab pos="2620010" algn="l"/>
              </a:tabLst>
            </a:pPr>
            <a:r>
              <a:rPr sz="105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м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ол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050" spc="-65" dirty="0">
                <a:solidFill>
                  <a:srgbClr val="424040"/>
                </a:solidFill>
                <a:latin typeface="Microsoft Sans Serif"/>
                <a:cs typeface="Microsoft Sans Serif"/>
              </a:rPr>
              <a:t>к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.	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Па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р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ал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лел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ь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о	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пр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оис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х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од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050" spc="10" dirty="0">
                <a:solidFill>
                  <a:srgbClr val="424040"/>
                </a:solidFill>
                <a:latin typeface="Microsoft Sans Serif"/>
                <a:cs typeface="Microsoft Sans Serif"/>
              </a:rPr>
              <a:t>л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о	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ре</a:t>
            </a:r>
            <a:r>
              <a:rPr sz="1050" spc="-30" dirty="0">
                <a:solidFill>
                  <a:srgbClr val="424040"/>
                </a:solidFill>
                <a:latin typeface="Microsoft Sans Serif"/>
                <a:cs typeface="Microsoft Sans Serif"/>
              </a:rPr>
              <a:t>з</a:t>
            </a:r>
            <a:r>
              <a:rPr sz="1050" spc="-60" dirty="0">
                <a:solidFill>
                  <a:srgbClr val="424040"/>
                </a:solidFill>
                <a:latin typeface="Microsoft Sans Serif"/>
                <a:cs typeface="Microsoft Sans Serif"/>
              </a:rPr>
              <a:t>к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ое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711" y="949198"/>
            <a:ext cx="30480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3755" algn="l"/>
                <a:tab pos="1755139" algn="l"/>
                <a:tab pos="2599055" algn="l"/>
              </a:tabLst>
            </a:pP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снижение	количества	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кормящих	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грудью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711" y="1101598"/>
            <a:ext cx="30480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40765" algn="l"/>
                <a:tab pos="2227580" algn="l"/>
              </a:tabLst>
            </a:pP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же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щ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ин.	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В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с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05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м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ир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я	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Орг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05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050" spc="-30" dirty="0">
                <a:solidFill>
                  <a:srgbClr val="424040"/>
                </a:solidFill>
                <a:latin typeface="Microsoft Sans Serif"/>
                <a:cs typeface="Microsoft Sans Serif"/>
              </a:rPr>
              <a:t>з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ац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я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711" y="1255522"/>
            <a:ext cx="3048635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</a:pP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Здравоохранения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стала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уделять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пристальное </a:t>
            </a:r>
            <a:r>
              <a:rPr sz="1050" spc="-26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внимание</a:t>
            </a:r>
            <a:r>
              <a:rPr sz="1050" spc="2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вопросам</a:t>
            </a:r>
            <a:r>
              <a:rPr sz="1050" spc="204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грудного</a:t>
            </a:r>
            <a:r>
              <a:rPr sz="1050" spc="2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вскармливания.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711" y="1561846"/>
            <a:ext cx="30486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7405" algn="l"/>
                <a:tab pos="1991360" algn="l"/>
              </a:tabLst>
            </a:pP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Были	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проведены	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многочисленные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711" y="1715770"/>
            <a:ext cx="3048635" cy="3390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  <a:tabLst>
                <a:tab pos="679450" algn="l"/>
                <a:tab pos="1508125" algn="l"/>
                <a:tab pos="1713864" algn="l"/>
                <a:tab pos="2364105" algn="l"/>
              </a:tabLst>
            </a:pP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исследования</a:t>
            </a:r>
            <a:r>
              <a:rPr sz="1050" spc="8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по</a:t>
            </a:r>
            <a:r>
              <a:rPr sz="1050" spc="9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составу</a:t>
            </a:r>
            <a:r>
              <a:rPr sz="1050" spc="8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женского</a:t>
            </a:r>
            <a:r>
              <a:rPr sz="1050" spc="12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молока, </a:t>
            </a:r>
            <a:r>
              <a:rPr sz="1050" spc="-26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со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бр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ы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050" spc="-35" dirty="0">
                <a:solidFill>
                  <a:srgbClr val="424040"/>
                </a:solidFill>
                <a:latin typeface="Microsoft Sans Serif"/>
                <a:cs typeface="Microsoft Sans Serif"/>
              </a:rPr>
              <a:t>м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атер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ал</a:t>
            </a:r>
            <a:r>
              <a:rPr sz="1050" spc="10" dirty="0">
                <a:solidFill>
                  <a:srgbClr val="424040"/>
                </a:solidFill>
                <a:latin typeface="Microsoft Sans Serif"/>
                <a:cs typeface="Microsoft Sans Serif"/>
              </a:rPr>
              <a:t>ы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	о	в</a:t>
            </a:r>
            <a:r>
              <a:rPr sz="1050" spc="10" dirty="0">
                <a:solidFill>
                  <a:srgbClr val="424040"/>
                </a:solidFill>
                <a:latin typeface="Microsoft Sans Serif"/>
                <a:cs typeface="Microsoft Sans Serif"/>
              </a:rPr>
              <a:t>л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я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ии	</a:t>
            </a:r>
            <a:r>
              <a:rPr sz="1050" spc="-65" dirty="0">
                <a:solidFill>
                  <a:srgbClr val="424040"/>
                </a:solidFill>
                <a:latin typeface="Microsoft Sans Serif"/>
                <a:cs typeface="Microsoft Sans Serif"/>
              </a:rPr>
              <a:t>к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ор</a:t>
            </a:r>
            <a:r>
              <a:rPr sz="105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м</a:t>
            </a:r>
            <a:r>
              <a:rPr sz="1050" spc="10" dirty="0">
                <a:solidFill>
                  <a:srgbClr val="424040"/>
                </a:solidFill>
                <a:latin typeface="Microsoft Sans Serif"/>
                <a:cs typeface="Microsoft Sans Serif"/>
              </a:rPr>
              <a:t>л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я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711" y="2022094"/>
            <a:ext cx="3048635" cy="4933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55"/>
              </a:spcBef>
            </a:pP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грудью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на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всестороннее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развитие</a:t>
            </a:r>
            <a:r>
              <a:rPr sz="1050" spc="26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ребенка.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Были</a:t>
            </a:r>
            <a:r>
              <a:rPr sz="1050" spc="29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опровергнуты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многие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 ложные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теории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относительно</a:t>
            </a:r>
            <a:r>
              <a:rPr sz="1050" spc="5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кормления</a:t>
            </a:r>
            <a:r>
              <a:rPr sz="1050" spc="1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грудью,</a:t>
            </a:r>
            <a:r>
              <a:rPr sz="1050" spc="6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050" spc="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30" dirty="0">
                <a:solidFill>
                  <a:srgbClr val="424040"/>
                </a:solidFill>
                <a:latin typeface="Microsoft Sans Serif"/>
                <a:cs typeface="Microsoft Sans Serif"/>
              </a:rPr>
              <a:t>также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711" y="2482723"/>
            <a:ext cx="30486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1730" algn="l"/>
                <a:tab pos="2731135" algn="l"/>
              </a:tabLst>
            </a:pP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озв</a:t>
            </a:r>
            <a:r>
              <a:rPr sz="105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у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чен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	</a:t>
            </a:r>
            <a:r>
              <a:rPr sz="1050" b="1" i="1" spc="-15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050" b="1" i="1" spc="-1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050" b="1" i="1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маль</a:t>
            </a:r>
            <a:r>
              <a:rPr sz="1050" b="1" i="1" spc="-1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ый	</a:t>
            </a:r>
            <a:r>
              <a:rPr sz="1050" b="1" i="1" spc="-1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050" b="1" i="1" spc="-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711" y="2635123"/>
            <a:ext cx="3049270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</a:pP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продолжительности</a:t>
            </a:r>
            <a:r>
              <a:rPr sz="1050" b="1" i="1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«грудного»</a:t>
            </a:r>
            <a:r>
              <a:rPr sz="1050" b="1" i="1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периода</a:t>
            </a:r>
            <a:r>
              <a:rPr sz="1050" b="1" i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в </a:t>
            </a:r>
            <a:r>
              <a:rPr sz="1050" b="1" i="1" spc="-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жизни</a:t>
            </a:r>
            <a:r>
              <a:rPr sz="105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малыша:</a:t>
            </a:r>
            <a:r>
              <a:rPr sz="105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года</a:t>
            </a:r>
            <a:r>
              <a:rPr sz="105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более...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5711" y="3095371"/>
            <a:ext cx="3049905" cy="6470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382270" algn="just">
              <a:lnSpc>
                <a:spcPct val="95900"/>
              </a:lnSpc>
              <a:spcBef>
                <a:spcPts val="155"/>
              </a:spcBef>
            </a:pP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Слова о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том, что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после года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в </a:t>
            </a:r>
            <a:r>
              <a:rPr sz="105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женском 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молоке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нет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ничего полезного </a:t>
            </a:r>
            <a:r>
              <a:rPr sz="1050" spc="275" dirty="0">
                <a:solidFill>
                  <a:srgbClr val="424040"/>
                </a:solidFill>
                <a:latin typeface="Microsoft Sans Serif"/>
                <a:cs typeface="Microsoft Sans Serif"/>
              </a:rPr>
              <a:t>–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не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более, 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чем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миф.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Результаты,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опубликованные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в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научной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литературе,</a:t>
            </a:r>
            <a:r>
              <a:rPr sz="1050" spc="22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говорят</a:t>
            </a:r>
            <a:r>
              <a:rPr sz="1050" spc="21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об</a:t>
            </a:r>
            <a:r>
              <a:rPr sz="1050" spc="22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обратном.</a:t>
            </a:r>
            <a:r>
              <a:rPr sz="1050" spc="229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Жирность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711" y="3709542"/>
            <a:ext cx="30473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1520" algn="l"/>
                <a:tab pos="1362075" algn="l"/>
                <a:tab pos="1908810" algn="l"/>
                <a:tab pos="2364740" algn="l"/>
              </a:tabLst>
            </a:pP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грудного	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молока	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после	года	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кормления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711" y="3862197"/>
            <a:ext cx="3048635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</a:pP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возрастает</a:t>
            </a:r>
            <a:r>
              <a:rPr sz="1050" spc="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в</a:t>
            </a:r>
            <a:r>
              <a:rPr sz="1050" spc="4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2-3</a:t>
            </a:r>
            <a:r>
              <a:rPr sz="1050" spc="4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раза.</a:t>
            </a:r>
            <a:r>
              <a:rPr sz="1050" spc="4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050" spc="7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антител</a:t>
            </a:r>
            <a:r>
              <a:rPr sz="1050" spc="4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с </a:t>
            </a:r>
            <a:r>
              <a:rPr sz="1050" spc="-26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возрастом</a:t>
            </a:r>
            <a:r>
              <a:rPr sz="1050" spc="1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ребенка</a:t>
            </a:r>
            <a:r>
              <a:rPr sz="1050" spc="13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постоянно</a:t>
            </a:r>
            <a:r>
              <a:rPr sz="1050" spc="13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увеличивается.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711" y="4170045"/>
            <a:ext cx="30505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95400" algn="l"/>
                <a:tab pos="2908935" algn="l"/>
              </a:tabLst>
            </a:pP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С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од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р</a:t>
            </a:r>
            <a:r>
              <a:rPr sz="1050" spc="-30" dirty="0">
                <a:solidFill>
                  <a:srgbClr val="424040"/>
                </a:solidFill>
                <a:latin typeface="Microsoft Sans Serif"/>
                <a:cs typeface="Microsoft Sans Serif"/>
              </a:rPr>
              <a:t>ж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е	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050" spc="-35" dirty="0">
                <a:solidFill>
                  <a:srgbClr val="424040"/>
                </a:solidFill>
                <a:latin typeface="Microsoft Sans Serif"/>
                <a:cs typeface="Microsoft Sans Serif"/>
              </a:rPr>
              <a:t>мм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у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ноглоб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у</a:t>
            </a:r>
            <a:r>
              <a:rPr sz="1050" spc="10" dirty="0">
                <a:solidFill>
                  <a:srgbClr val="424040"/>
                </a:solidFill>
                <a:latin typeface="Microsoft Sans Serif"/>
                <a:cs typeface="Microsoft Sans Serif"/>
              </a:rPr>
              <a:t>л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ина	</a:t>
            </a:r>
            <a:r>
              <a:rPr sz="1050" spc="10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,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5711" y="4322445"/>
            <a:ext cx="30486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обеспечивающего</a:t>
            </a:r>
            <a:r>
              <a:rPr sz="1050" spc="39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местную</a:t>
            </a:r>
            <a:r>
              <a:rPr sz="1050" spc="42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защиту</a:t>
            </a:r>
            <a:r>
              <a:rPr sz="1050" spc="409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слизистых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711" y="4476369"/>
            <a:ext cx="30505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4025" algn="l"/>
                <a:tab pos="1348105" algn="l"/>
                <a:tab pos="2307590" algn="l"/>
              </a:tabLst>
            </a:pP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от	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вирусных	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инфекций,	возрастает.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5711" y="4630292"/>
            <a:ext cx="30486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Повышается</a:t>
            </a:r>
            <a:r>
              <a:rPr sz="1050" spc="204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уровень</a:t>
            </a:r>
            <a:r>
              <a:rPr sz="1050" spc="21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веществ,</a:t>
            </a:r>
            <a:r>
              <a:rPr sz="1050" spc="20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отвечающих</a:t>
            </a:r>
            <a:r>
              <a:rPr sz="1050" spc="21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за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5711" y="4782692"/>
            <a:ext cx="3048635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  <a:tabLst>
                <a:tab pos="999490" algn="l"/>
                <a:tab pos="2633345" algn="l"/>
              </a:tabLst>
            </a:pP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д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озре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в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е	</a:t>
            </a:r>
            <a:r>
              <a:rPr sz="1050" spc="-55" dirty="0">
                <a:solidFill>
                  <a:srgbClr val="424040"/>
                </a:solidFill>
                <a:latin typeface="Microsoft Sans Serif"/>
                <a:cs typeface="Microsoft Sans Serif"/>
              </a:rPr>
              <a:t>ж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ел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у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д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оч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но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-</a:t>
            </a:r>
            <a:r>
              <a:rPr sz="1050" spc="-65" dirty="0">
                <a:solidFill>
                  <a:srgbClr val="424040"/>
                </a:solidFill>
                <a:latin typeface="Microsoft Sans Serif"/>
                <a:cs typeface="Microsoft Sans Serif"/>
              </a:rPr>
              <a:t>к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ш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е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ч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н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о</a:t>
            </a:r>
            <a:r>
              <a:rPr sz="1050" spc="-25" dirty="0">
                <a:solidFill>
                  <a:srgbClr val="424040"/>
                </a:solidFill>
                <a:latin typeface="Microsoft Sans Serif"/>
                <a:cs typeface="Microsoft Sans Serif"/>
              </a:rPr>
              <a:t>г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о	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тр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а</a:t>
            </a:r>
            <a:r>
              <a:rPr sz="1050" spc="-65" dirty="0">
                <a:solidFill>
                  <a:srgbClr val="424040"/>
                </a:solidFill>
                <a:latin typeface="Microsoft Sans Serif"/>
                <a:cs typeface="Microsoft Sans Serif"/>
              </a:rPr>
              <a:t>к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т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а 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ребенка.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8236" y="5242941"/>
            <a:ext cx="26657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На</a:t>
            </a:r>
            <a:r>
              <a:rPr sz="1050" b="1" i="1" spc="34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протяжении</a:t>
            </a:r>
            <a:r>
              <a:rPr sz="1050" b="1" i="1" spc="34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всего</a:t>
            </a:r>
            <a:r>
              <a:rPr sz="1050" b="1" i="1" spc="34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второго</a:t>
            </a:r>
            <a:r>
              <a:rPr sz="1050" b="1" i="1" spc="34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года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5711" y="5397246"/>
            <a:ext cx="30492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0555" algn="l"/>
                <a:tab pos="1327785" algn="l"/>
                <a:tab pos="1715770" algn="l"/>
                <a:tab pos="2549525" algn="l"/>
              </a:tabLst>
            </a:pP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ж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з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ни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4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0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0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-5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0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0	мл	гру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д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го	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м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к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5711" y="5549646"/>
            <a:ext cx="30492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5865" algn="l"/>
                <a:tab pos="1528445" algn="l"/>
                <a:tab pos="1823720" algn="l"/>
                <a:tab pos="2954655" algn="l"/>
              </a:tabLst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обе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пе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ч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вают	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2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9	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%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	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п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ре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б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	в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711" y="5703570"/>
            <a:ext cx="30467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энергии,</a:t>
            </a:r>
            <a:r>
              <a:rPr sz="1050" b="1" i="1" spc="19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43</a:t>
            </a:r>
            <a:r>
              <a:rPr sz="1050" b="1" i="1" spc="19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%</a:t>
            </a:r>
            <a:r>
              <a:rPr sz="1050" b="1" i="1" spc="21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потребности</a:t>
            </a:r>
            <a:r>
              <a:rPr sz="1050" b="1" i="1" spc="204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</a:t>
            </a:r>
            <a:r>
              <a:rPr sz="1050" b="1" i="1" spc="204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белке,</a:t>
            </a:r>
            <a:r>
              <a:rPr sz="1050" b="1" i="1" spc="20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36</a:t>
            </a:r>
            <a:r>
              <a:rPr sz="1050" b="1" i="1" spc="18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%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16271" y="5855970"/>
            <a:ext cx="1867535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57785">
              <a:lnSpc>
                <a:spcPts val="1210"/>
              </a:lnSpc>
              <a:spcBef>
                <a:spcPts val="185"/>
              </a:spcBef>
              <a:tabLst>
                <a:tab pos="315595" algn="l"/>
                <a:tab pos="431165" algn="l"/>
                <a:tab pos="1230630" algn="l"/>
                <a:tab pos="1305560" algn="l"/>
                <a:tab pos="1588770" algn="l"/>
                <a:tab pos="1734820" algn="l"/>
              </a:tabLst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		к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ь</a:t>
            </a:r>
            <a:r>
              <a:rPr sz="1050" b="1" i="1" spc="10" dirty="0">
                <a:solidFill>
                  <a:srgbClr val="424040"/>
                </a:solidFill>
                <a:latin typeface="Arial"/>
                <a:cs typeface="Arial"/>
              </a:rPr>
              <a:t>ц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и,	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7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5		%  в	вита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м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е	А,	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76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%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5711" y="5855970"/>
            <a:ext cx="981710" cy="4946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210"/>
              </a:lnSpc>
              <a:spcBef>
                <a:spcPts val="185"/>
              </a:spcBef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по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ре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б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ос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  по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ре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б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ос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  по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ре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б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ос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29366" y="6163767"/>
            <a:ext cx="19545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9870" algn="l"/>
                <a:tab pos="990600" algn="l"/>
              </a:tabLst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фолатах	(производных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5711" y="6316167"/>
            <a:ext cx="30480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фолиевой</a:t>
            </a:r>
            <a:r>
              <a:rPr sz="1050" b="1" i="1" spc="229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кислоты),</a:t>
            </a:r>
            <a:r>
              <a:rPr sz="1050" b="1" i="1" spc="22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94</a:t>
            </a:r>
            <a:r>
              <a:rPr sz="1050" b="1" i="1" spc="22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%</a:t>
            </a:r>
            <a:r>
              <a:rPr sz="1050" b="1" i="1" spc="24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потребности</a:t>
            </a:r>
            <a:r>
              <a:rPr sz="1050" b="1" i="1" spc="22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5711" y="6470091"/>
            <a:ext cx="3048635" cy="6470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55"/>
              </a:spcBef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витамине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В12,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 60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 %</a:t>
            </a:r>
            <a:r>
              <a:rPr sz="1050" b="1" i="1" spc="30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потребностей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 в 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витамине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И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это</a:t>
            </a:r>
            <a:r>
              <a:rPr sz="1050" spc="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только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 самое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 начало 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исследований </a:t>
            </a:r>
            <a:r>
              <a:rPr sz="1050" spc="-10" dirty="0">
                <a:solidFill>
                  <a:srgbClr val="424040"/>
                </a:solidFill>
                <a:latin typeface="Microsoft Sans Serif"/>
                <a:cs typeface="Microsoft Sans Serif"/>
              </a:rPr>
              <a:t>по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составу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материнского </a:t>
            </a:r>
            <a:r>
              <a:rPr sz="1050" spc="-20" dirty="0">
                <a:solidFill>
                  <a:srgbClr val="424040"/>
                </a:solidFill>
                <a:latin typeface="Microsoft Sans Serif"/>
                <a:cs typeface="Microsoft Sans Serif"/>
              </a:rPr>
              <a:t>молока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424040"/>
                </a:solidFill>
                <a:latin typeface="Microsoft Sans Serif"/>
                <a:cs typeface="Microsoft Sans Serif"/>
              </a:rPr>
              <a:t>после</a:t>
            </a:r>
            <a:r>
              <a:rPr sz="1050" dirty="0">
                <a:solidFill>
                  <a:srgbClr val="424040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srgbClr val="424040"/>
                </a:solidFill>
                <a:latin typeface="Microsoft Sans Serif"/>
                <a:cs typeface="Microsoft Sans Serif"/>
              </a:rPr>
              <a:t>года!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28642" y="430783"/>
            <a:ext cx="25596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</a:t>
            </a:r>
            <a:r>
              <a:rPr sz="1050" b="1" i="1" spc="9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состав</a:t>
            </a:r>
            <a:r>
              <a:rPr sz="1050" b="1" i="1" spc="8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молока</a:t>
            </a:r>
            <a:r>
              <a:rPr sz="1050" b="1" i="1" spc="8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входят</a:t>
            </a:r>
            <a:r>
              <a:rPr sz="1050" b="1" i="1" spc="8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вещества,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47642" y="583183"/>
            <a:ext cx="9105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помогающие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47642" y="737361"/>
            <a:ext cx="12261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функциональным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03622" y="583183"/>
            <a:ext cx="777240" cy="3409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0160">
              <a:lnSpc>
                <a:spcPts val="1210"/>
              </a:lnSpc>
              <a:spcBef>
                <a:spcPts val="185"/>
              </a:spcBef>
            </a:pP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д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з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в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ать  системам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52263" y="583183"/>
            <a:ext cx="737235" cy="3409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383540">
              <a:lnSpc>
                <a:spcPts val="1210"/>
              </a:lnSpc>
              <a:spcBef>
                <a:spcPts val="185"/>
              </a:spcBef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ем  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рг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ни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з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ма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47642" y="891285"/>
            <a:ext cx="29419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Это</a:t>
            </a:r>
            <a:r>
              <a:rPr sz="1050" b="1" i="1" spc="18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антистрессовые</a:t>
            </a:r>
            <a:r>
              <a:rPr sz="1050" b="1" i="1" spc="17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spc="18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болеутоляющие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47642" y="1043686"/>
            <a:ext cx="29419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гормоны,</a:t>
            </a:r>
            <a:r>
              <a:rPr sz="1050" b="1" i="1" spc="6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антитела,</a:t>
            </a:r>
            <a:r>
              <a:rPr sz="1050" b="1" i="1" spc="7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предохраняющие</a:t>
            </a:r>
            <a:r>
              <a:rPr sz="1050" b="1" i="1" spc="8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от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47642" y="1197610"/>
            <a:ext cx="29419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3645" algn="l"/>
                <a:tab pos="2278380" algn="l"/>
              </a:tabLst>
            </a:pP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заболевания,	вещества,	имеющие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47642" y="1350010"/>
            <a:ext cx="2942590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  <a:tabLst>
                <a:tab pos="1328420" algn="l"/>
                <a:tab pos="1614170" algn="l"/>
                <a:tab pos="2322195" algn="l"/>
                <a:tab pos="2846705" algn="l"/>
              </a:tabLst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мо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ф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по</a:t>
            </a:r>
            <a:r>
              <a:rPr sz="1050" b="1" i="1" spc="-20" dirty="0">
                <a:solidFill>
                  <a:srgbClr val="424040"/>
                </a:solidFill>
                <a:latin typeface="Arial"/>
                <a:cs typeface="Arial"/>
              </a:rPr>
              <a:t>д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об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ну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ю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	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стр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у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кт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у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ру	и  по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м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г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аю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щ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ие	м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лыш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у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зас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ут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ь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,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47642" y="1657858"/>
            <a:ext cx="29419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уникальные</a:t>
            </a:r>
            <a:r>
              <a:rPr sz="1050" b="1" i="1" spc="49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полиненасыщенные</a:t>
            </a:r>
            <a:r>
              <a:rPr sz="1050" b="1" i="1" spc="49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жирные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47642" y="1810258"/>
            <a:ext cx="29419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6944" algn="l"/>
                <a:tab pos="2260600" algn="l"/>
              </a:tabLst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кислоты,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регулирующие	процессы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47642" y="1964182"/>
            <a:ext cx="2941320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  <a:tabLst>
                <a:tab pos="1226820" algn="l"/>
                <a:tab pos="1334770" algn="l"/>
                <a:tab pos="1639570" algn="l"/>
                <a:tab pos="2294890" algn="l"/>
                <a:tab pos="2847340" algn="l"/>
              </a:tabLst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воз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б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у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жде</a:t>
            </a:r>
            <a:r>
              <a:rPr sz="1050" b="1" i="1" spc="-20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ия	и	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то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м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ж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spc="10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я	в  цен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льн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й		н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ой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те</a:t>
            </a:r>
            <a:r>
              <a:rPr sz="1050" b="1" i="1" spc="-20" dirty="0">
                <a:solidFill>
                  <a:srgbClr val="424040"/>
                </a:solidFill>
                <a:latin typeface="Arial"/>
                <a:cs typeface="Arial"/>
              </a:rPr>
              <a:t>м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е,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47642" y="2270886"/>
            <a:ext cx="2941320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  <a:tabLst>
                <a:tab pos="1416050" algn="l"/>
                <a:tab pos="2183765" algn="l"/>
              </a:tabLst>
            </a:pP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способствующие</a:t>
            </a:r>
            <a:r>
              <a:rPr sz="1050" b="1" i="1" spc="12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процессу</a:t>
            </a:r>
            <a:r>
              <a:rPr sz="1050" b="1" i="1" spc="12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миелинизаци </a:t>
            </a:r>
            <a:r>
              <a:rPr sz="1050" b="1" i="1" spc="-28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(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ф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рм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ва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ию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ро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г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	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в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ещ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ств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47642" y="2577211"/>
            <a:ext cx="29419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5194" algn="l"/>
                <a:tab pos="1516380" algn="l"/>
                <a:tab pos="1798320" algn="l"/>
              </a:tabLst>
            </a:pP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головного	мозга	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периферической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47642" y="2731135"/>
            <a:ext cx="2941955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  <a:tabLst>
                <a:tab pos="708660" algn="l"/>
                <a:tab pos="1182370" algn="l"/>
                <a:tab pos="1560830" algn="l"/>
                <a:tab pos="2068195" algn="l"/>
                <a:tab pos="2237740" algn="l"/>
                <a:tab pos="2359025" algn="l"/>
              </a:tabLst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нерв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ой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те</a:t>
            </a:r>
            <a:r>
              <a:rPr sz="1050" b="1" i="1" spc="-20" dirty="0">
                <a:solidFill>
                  <a:srgbClr val="424040"/>
                </a:solidFill>
                <a:latin typeface="Arial"/>
                <a:cs typeface="Arial"/>
              </a:rPr>
              <a:t>м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ы)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.	Д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	на		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г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ру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д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ом  вск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м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ва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ии	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аз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в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ваю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я	не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к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ь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ко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47642" y="3037459"/>
            <a:ext cx="29425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4715" algn="l"/>
                <a:tab pos="1195070" algn="l"/>
                <a:tab pos="1654810" algn="l"/>
                <a:tab pos="2308860" algn="l"/>
              </a:tabLst>
            </a:pP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б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ыстр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,	у	н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х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у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чш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е	ра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з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в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иты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47642" y="3191383"/>
            <a:ext cx="29419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2725" algn="l"/>
                <a:tab pos="2227580" algn="l"/>
                <a:tab pos="2583815" algn="l"/>
              </a:tabLst>
            </a:pP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ку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я</a:t>
            </a:r>
            <a:r>
              <a:rPr sz="1050" b="1" i="1" spc="-10" dirty="0">
                <a:solidFill>
                  <a:srgbClr val="424040"/>
                </a:solidFill>
                <a:latin typeface="Arial"/>
                <a:cs typeface="Arial"/>
              </a:rPr>
              <a:t>ц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ион</a:t>
            </a:r>
            <a:r>
              <a:rPr sz="1050" b="1" i="1" spc="-20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ые	м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ышц</a:t>
            </a:r>
            <a:r>
              <a:rPr sz="1050" b="1" i="1" spc="5" dirty="0">
                <a:solidFill>
                  <a:srgbClr val="424040"/>
                </a:solidFill>
                <a:latin typeface="Arial"/>
                <a:cs typeface="Arial"/>
              </a:rPr>
              <a:t>ы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з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а	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ч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ет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47642" y="3343783"/>
            <a:ext cx="2941320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</a:pP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особого</a:t>
            </a:r>
            <a:r>
              <a:rPr sz="1050" b="1" i="1" spc="10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типа</a:t>
            </a:r>
            <a:r>
              <a:rPr sz="1050" b="1" i="1" spc="9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сосания,</a:t>
            </a:r>
            <a:r>
              <a:rPr sz="1050" b="1" i="1" spc="10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b="1" i="1" spc="11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в</a:t>
            </a:r>
            <a:r>
              <a:rPr sz="1050" b="1" i="1" spc="10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среднем</a:t>
            </a:r>
            <a:r>
              <a:rPr sz="1050" b="1" i="1" spc="10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выше </a:t>
            </a:r>
            <a:r>
              <a:rPr sz="1050" b="1" i="1" spc="-27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IQ</a:t>
            </a:r>
            <a:r>
              <a:rPr sz="1050" b="1" i="1" spc="-1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24040"/>
                </a:solidFill>
                <a:latin typeface="Arial"/>
                <a:cs typeface="Arial"/>
              </a:rPr>
              <a:t>(коэффициент</a:t>
            </a:r>
            <a:r>
              <a:rPr sz="1050" b="1" i="1" spc="-2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24040"/>
                </a:solidFill>
                <a:latin typeface="Arial"/>
                <a:cs typeface="Arial"/>
              </a:rPr>
              <a:t>интеллекта).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18330" y="6367983"/>
            <a:ext cx="2738120" cy="49275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41935">
              <a:lnSpc>
                <a:spcPts val="1200"/>
              </a:lnSpc>
              <a:spcBef>
                <a:spcPts val="195"/>
              </a:spcBef>
            </a:pP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Хотите</a:t>
            </a:r>
            <a:r>
              <a:rPr sz="105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иметь</a:t>
            </a:r>
            <a:r>
              <a:rPr sz="105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умного</a:t>
            </a:r>
            <a:r>
              <a:rPr sz="105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05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активного </a:t>
            </a:r>
            <a:r>
              <a:rPr sz="1050" b="1" i="1" spc="-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ребенка</a:t>
            </a:r>
            <a:r>
              <a:rPr sz="105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05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кормите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 грудью</a:t>
            </a:r>
            <a:r>
              <a:rPr sz="105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до 2</a:t>
            </a:r>
            <a:r>
              <a:rPr sz="105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лет</a:t>
            </a:r>
            <a:r>
              <a:rPr sz="105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endParaRPr sz="1050" dirty="0">
              <a:latin typeface="Arial"/>
              <a:cs typeface="Arial"/>
            </a:endParaRPr>
          </a:p>
          <a:p>
            <a:pPr marL="1079500">
              <a:lnSpc>
                <a:spcPts val="1180"/>
              </a:lnSpc>
            </a:pP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более!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15581" y="430783"/>
            <a:ext cx="3014345" cy="4933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0020" marR="156210" indent="74295">
              <a:lnSpc>
                <a:spcPts val="1200"/>
              </a:lnSpc>
              <a:spcBef>
                <a:spcPts val="195"/>
              </a:spcBef>
            </a:pP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Грудное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молоко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это чудо природы,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рассчитанное</a:t>
            </a:r>
            <a:r>
              <a:rPr sz="105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105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удовлетворение</a:t>
            </a:r>
            <a:r>
              <a:rPr sz="105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всех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1185"/>
              </a:lnSpc>
            </a:pP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потребностей</a:t>
            </a:r>
            <a:r>
              <a:rPr sz="105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подрастающего</a:t>
            </a: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FF0000"/>
                </a:solidFill>
                <a:latin typeface="Arial"/>
                <a:cs typeface="Arial"/>
              </a:rPr>
              <a:t>организма.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79005" y="1234186"/>
            <a:ext cx="3107690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07010">
              <a:lnSpc>
                <a:spcPts val="1210"/>
              </a:lnSpc>
              <a:spcBef>
                <a:spcPts val="185"/>
              </a:spcBef>
              <a:tabLst>
                <a:tab pos="471805" algn="l"/>
                <a:tab pos="1310005" algn="l"/>
                <a:tab pos="1837055" algn="l"/>
                <a:tab pos="2042795" algn="l"/>
                <a:tab pos="2641600" algn="l"/>
                <a:tab pos="2876550" algn="l"/>
              </a:tabLst>
            </a:pP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1.  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Ко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i="1" spc="-20" dirty="0">
                <a:solidFill>
                  <a:srgbClr val="424040"/>
                </a:solidFill>
                <a:latin typeface="Arial"/>
                <a:cs typeface="Arial"/>
              </a:rPr>
              <a:t>м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ен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е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 гру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д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ь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ю 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 п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и 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засы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п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ан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.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Как 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б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ы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ло	у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п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омян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у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о	в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ы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ше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,	в	сос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в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мо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к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79005" y="1540510"/>
            <a:ext cx="31076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6275" algn="l"/>
                <a:tab pos="1578610" algn="l"/>
                <a:tab pos="2594610" algn="l"/>
              </a:tabLst>
            </a:pP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вх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д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я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э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еме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ы,	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п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омогаю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щ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е	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б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ку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79005" y="1694434"/>
            <a:ext cx="3107690" cy="49275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60"/>
              </a:spcBef>
            </a:pP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заснуть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и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сформировать здоровое отношение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ко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сну. 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Это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наиболее питательные кормления,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так</a:t>
            </a:r>
            <a:r>
              <a:rPr sz="1050" i="1" spc="10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как</a:t>
            </a:r>
            <a:r>
              <a:rPr sz="1050" i="1" spc="10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заднее,</a:t>
            </a:r>
            <a:r>
              <a:rPr sz="1050" i="1" spc="10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более</a:t>
            </a:r>
            <a:r>
              <a:rPr sz="1050" i="1" spc="9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жирное</a:t>
            </a:r>
            <a:r>
              <a:rPr sz="1050" i="1" spc="10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spc="10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калорийное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79005" y="2154682"/>
            <a:ext cx="3109595" cy="3409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  <a:tabLst>
                <a:tab pos="650240" algn="l"/>
                <a:tab pos="1147445" algn="l"/>
                <a:tab pos="1417955" algn="l"/>
                <a:tab pos="2284730" algn="l"/>
                <a:tab pos="2502535" algn="l"/>
                <a:tab pos="2653030" algn="l"/>
              </a:tabLst>
            </a:pP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мо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к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,	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ч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инае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	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п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spc="10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у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п</a:t>
            </a:r>
            <a:r>
              <a:rPr sz="1050" i="1" spc="10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ь	в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орга</a:t>
            </a:r>
            <a:r>
              <a:rPr sz="1050" i="1" spc="10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изм  ма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ыша  </a:t>
            </a:r>
            <a:r>
              <a:rPr sz="1050" i="1" spc="12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ч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з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1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0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-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2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0  </a:t>
            </a:r>
            <a:r>
              <a:rPr sz="1050" i="1" spc="12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мин</a:t>
            </a:r>
            <a:r>
              <a:rPr sz="1050" i="1" spc="10" dirty="0">
                <a:solidFill>
                  <a:srgbClr val="424040"/>
                </a:solidFill>
                <a:latin typeface="Arial"/>
                <a:cs typeface="Arial"/>
              </a:rPr>
              <a:t>у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 </a:t>
            </a:r>
            <a:r>
              <a:rPr sz="1050" i="1" spc="10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п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ос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ле	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ч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79005" y="2461386"/>
            <a:ext cx="31064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5485" algn="l"/>
                <a:tab pos="935990" algn="l"/>
                <a:tab pos="1313180" algn="l"/>
                <a:tab pos="2139315" algn="l"/>
                <a:tab pos="2645410" algn="l"/>
              </a:tabLst>
            </a:pP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сосан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я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,	а	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п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и	з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ас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ыпа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и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г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удь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м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лы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ш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79005" y="2615311"/>
            <a:ext cx="13011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отпускает</a:t>
            </a:r>
            <a:r>
              <a:rPr sz="1050" i="1" spc="-4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spc="-2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позже.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79005" y="2863723"/>
            <a:ext cx="3107690" cy="18161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715" indent="207010" algn="just">
              <a:lnSpc>
                <a:spcPct val="95700"/>
              </a:lnSpc>
              <a:spcBef>
                <a:spcPts val="160"/>
              </a:spcBef>
              <a:buAutoNum type="arabicPeriod" startAt="2"/>
              <a:tabLst>
                <a:tab pos="441325" algn="l"/>
              </a:tabLst>
            </a:pP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Ночные прикладывания. Они необходимы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для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выработки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достаточного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количества </a:t>
            </a:r>
            <a:r>
              <a:rPr sz="1050" i="1" spc="-28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молока.</a:t>
            </a:r>
            <a:r>
              <a:rPr sz="1050" i="1" spc="1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Полноценная</a:t>
            </a:r>
            <a:r>
              <a:rPr sz="1050" i="1" spc="2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стимуляция</a:t>
            </a:r>
            <a:r>
              <a:rPr sz="1050" i="1" spc="3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гормона</a:t>
            </a:r>
            <a:endParaRPr sz="1050" dirty="0">
              <a:latin typeface="Arial"/>
              <a:cs typeface="Arial"/>
            </a:endParaRPr>
          </a:p>
          <a:p>
            <a:pPr marL="12700" marR="5080" algn="just">
              <a:lnSpc>
                <a:spcPct val="95700"/>
              </a:lnSpc>
              <a:spcBef>
                <a:spcPts val="5"/>
              </a:spcBef>
            </a:pP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«пролактин» на производство нужного малышу </a:t>
            </a:r>
            <a:r>
              <a:rPr sz="1050" i="1" spc="-28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объема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молока включает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в себя 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не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менее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2-3 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ночных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сосаний.</a:t>
            </a:r>
            <a:endParaRPr sz="1050" dirty="0">
              <a:latin typeface="Arial"/>
              <a:cs typeface="Arial"/>
            </a:endParaRPr>
          </a:p>
          <a:p>
            <a:pPr marL="12700" marR="5080" indent="207010" algn="just">
              <a:lnSpc>
                <a:spcPct val="96000"/>
              </a:lnSpc>
              <a:spcBef>
                <a:spcPts val="750"/>
              </a:spcBef>
              <a:buAutoNum type="arabicPeriod" startAt="3"/>
              <a:tabLst>
                <a:tab pos="441325" algn="l"/>
              </a:tabLst>
            </a:pP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Прикладывания при пробуждении. После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сна ребенок как бы заново «рождается»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в этот </a:t>
            </a:r>
            <a:r>
              <a:rPr sz="1050" i="1" spc="-28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мир.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Благополучно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перейти</a:t>
            </a:r>
            <a:r>
              <a:rPr sz="1050" i="1" spc="27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границу</a:t>
            </a:r>
            <a:r>
              <a:rPr sz="1050" i="1" spc="28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между 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сном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и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бодрствованием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также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помогает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уникальный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состав молока.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486268" y="4741545"/>
            <a:ext cx="29006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09980" algn="l"/>
                <a:tab pos="1750060" algn="l"/>
                <a:tab pos="2159635" algn="l"/>
              </a:tabLst>
            </a:pP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4.  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Кормления	грудью	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для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ликвидации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79005" y="4893945"/>
            <a:ext cx="31089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62885" algn="l"/>
              </a:tabLst>
            </a:pP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д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к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spc="-20" dirty="0">
                <a:solidFill>
                  <a:srgbClr val="424040"/>
                </a:solidFill>
                <a:latin typeface="Arial"/>
                <a:cs typeface="Arial"/>
              </a:rPr>
              <a:t>м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ф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ог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о  </a:t>
            </a:r>
            <a:r>
              <a:rPr sz="1050" i="1" spc="3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со</a:t>
            </a:r>
            <a:r>
              <a:rPr sz="1050" i="1" spc="10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ояни</a:t>
            </a:r>
            <a:r>
              <a:rPr sz="1050" i="1" spc="10" dirty="0">
                <a:solidFill>
                  <a:srgbClr val="424040"/>
                </a:solidFill>
                <a:latin typeface="Arial"/>
                <a:cs typeface="Arial"/>
              </a:rPr>
              <a:t>я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.  </a:t>
            </a:r>
            <a:r>
              <a:rPr sz="1050" i="1" spc="3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Э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о  </a:t>
            </a:r>
            <a:r>
              <a:rPr sz="1050" i="1" spc="3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и	б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ь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,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79005" y="5047869"/>
            <a:ext cx="31083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4525" algn="l"/>
                <a:tab pos="1730375" algn="l"/>
                <a:tab pos="2830195" algn="l"/>
              </a:tabLst>
            </a:pP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исп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у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г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,	з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б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ва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,	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епри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вы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ч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ны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й	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в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к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у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79005" y="5201792"/>
            <a:ext cx="3108325" cy="3390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95"/>
              </a:spcBef>
              <a:tabLst>
                <a:tab pos="878840" algn="l"/>
                <a:tab pos="1308735" algn="l"/>
                <a:tab pos="1849120" algn="l"/>
                <a:tab pos="2665730" algn="l"/>
              </a:tabLst>
            </a:pP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«вз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л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й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»	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е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д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ы,	с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spc="10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х	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ем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i="1" spc="10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ы,	д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руг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е 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тревожные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ситуации.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86268" y="5602985"/>
            <a:ext cx="29013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8390" algn="l"/>
                <a:tab pos="1704339" algn="l"/>
                <a:tab pos="2089785" algn="l"/>
              </a:tabLst>
            </a:pP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5.  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Кормление	грудью	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для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восполнения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279005" y="5756909"/>
            <a:ext cx="31083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телесно-эмоционального</a:t>
            </a:r>
            <a:r>
              <a:rPr sz="1050" i="1" spc="8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контакта</a:t>
            </a:r>
            <a:r>
              <a:rPr sz="1050" i="1" spc="8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i="1" spc="8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матерью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79005" y="5909310"/>
            <a:ext cx="31089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8010" algn="l"/>
                <a:tab pos="1256665" algn="l"/>
                <a:tab pos="1823085" algn="l"/>
                <a:tab pos="2182495" algn="l"/>
                <a:tab pos="2870200" algn="l"/>
              </a:tabLst>
            </a:pP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п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ос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ле	вы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х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д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а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ма</a:t>
            </a:r>
            <a:r>
              <a:rPr sz="1050" i="1" spc="-20" dirty="0">
                <a:solidFill>
                  <a:srgbClr val="424040"/>
                </a:solidFill>
                <a:latin typeface="Arial"/>
                <a:cs typeface="Arial"/>
              </a:rPr>
              <a:t>м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ы	</a:t>
            </a:r>
            <a:r>
              <a:rPr sz="1050" i="1" spc="-10" dirty="0">
                <a:solidFill>
                  <a:srgbClr val="424040"/>
                </a:solidFill>
                <a:latin typeface="Arial"/>
                <a:cs typeface="Arial"/>
              </a:rPr>
              <a:t>н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а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р</a:t>
            </a:r>
            <a:r>
              <a:rPr sz="1050" i="1" spc="-15" dirty="0">
                <a:solidFill>
                  <a:srgbClr val="424040"/>
                </a:solidFill>
                <a:latin typeface="Arial"/>
                <a:cs typeface="Arial"/>
              </a:rPr>
              <a:t>а</a:t>
            </a:r>
            <a:r>
              <a:rPr sz="1050" i="1" spc="15" dirty="0">
                <a:solidFill>
                  <a:srgbClr val="424040"/>
                </a:solidFill>
                <a:latin typeface="Arial"/>
                <a:cs typeface="Arial"/>
              </a:rPr>
              <a:t>б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</a:t>
            </a:r>
            <a:r>
              <a:rPr sz="1050" i="1" spc="-25" dirty="0">
                <a:solidFill>
                  <a:srgbClr val="424040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у	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и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ли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79005" y="6063234"/>
            <a:ext cx="3107690" cy="340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5"/>
              </a:spcBef>
            </a:pP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недостаточного</a:t>
            </a:r>
            <a:r>
              <a:rPr sz="1050" i="1" spc="3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общения</a:t>
            </a:r>
            <a:r>
              <a:rPr sz="1050" i="1" spc="2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24040"/>
                </a:solidFill>
                <a:latin typeface="Arial"/>
                <a:cs typeface="Arial"/>
              </a:rPr>
              <a:t>с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малышом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по</a:t>
            </a:r>
            <a:r>
              <a:rPr sz="1050" i="1" spc="5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иным </a:t>
            </a:r>
            <a:r>
              <a:rPr sz="1050" i="1" spc="-280" dirty="0">
                <a:solidFill>
                  <a:srgbClr val="424040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424040"/>
                </a:solidFill>
                <a:latin typeface="Arial"/>
                <a:cs typeface="Arial"/>
              </a:rPr>
              <a:t>причинам.</a:t>
            </a:r>
            <a:endParaRPr sz="1050" dirty="0">
              <a:latin typeface="Arial"/>
              <a:cs typeface="Arial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"/>
          <a:srcRect l="4939" t="-814" r="13567"/>
          <a:stretch/>
        </p:blipFill>
        <p:spPr>
          <a:xfrm>
            <a:off x="3728514" y="3972712"/>
            <a:ext cx="3048000" cy="212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6" name="TextBox 65"/>
          <p:cNvSpPr txBox="1"/>
          <p:nvPr/>
        </p:nvSpPr>
        <p:spPr>
          <a:xfrm>
            <a:off x="7813080" y="728585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GSouCyrillic" panose="020B7200000000000000" pitchFamily="34" charset="0"/>
              </a:rPr>
              <a:t>Источник : </a:t>
            </a:r>
            <a:r>
              <a:rPr lang="en-US" sz="1200" dirty="0">
                <a:latin typeface="AGSouCyrillic" panose="020B7200000000000000" pitchFamily="34" charset="0"/>
              </a:rPr>
              <a:t>https://vocmp.oblzdrav.ru/</a:t>
            </a:r>
            <a:endParaRPr lang="ru-RU" sz="1200" dirty="0">
              <a:latin typeface="AGSouCyrillic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1042</Words>
  <Application>Microsoft Office PowerPoint</Application>
  <PresentationFormat>Произвольный</PresentationFormat>
  <Paragraphs>109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AGSouCyrillic</vt:lpstr>
      <vt:lpstr>Arial</vt:lpstr>
      <vt:lpstr>Calibri</vt:lpstr>
      <vt:lpstr>Microsoft Sans Serif</vt:lpstr>
      <vt:lpstr>Trebuchet MS</vt:lpstr>
      <vt:lpstr>Wingdings 3</vt:lpstr>
      <vt:lpstr>Грань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Windows User</cp:lastModifiedBy>
  <cp:revision>4</cp:revision>
  <dcterms:created xsi:type="dcterms:W3CDTF">2023-12-15T00:28:40Z</dcterms:created>
  <dcterms:modified xsi:type="dcterms:W3CDTF">2023-12-22T07:37:21Z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2016-12-21T00:00:00Z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2023-12-15T00:00:00Z</vt:filetime>
  </property>
</Properties>
</file>