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4"/>
  </p:notesMasterIdLst>
  <p:sldIdLst>
    <p:sldId id="256" r:id="rId2"/>
    <p:sldId id="257" r:id="rId3"/>
  </p:sldIdLst>
  <p:sldSz cx="10693400" cy="7562850"/>
  <p:notesSz cx="9872663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6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78"/>
      </p:cViewPr>
      <p:guideLst>
        <p:guide orient="horz" pos="2880"/>
        <p:guide pos="46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590D5-2F0E-4D13-869D-DBC231E60DAC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14700" y="849313"/>
            <a:ext cx="324326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71838"/>
            <a:ext cx="7897813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8312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8FA4D-9533-4B28-9A6C-0B5A874C9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3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8FA4D-9533-4B28-9A6C-0B5A874C9AE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3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900" y="-9338"/>
            <a:ext cx="10723576" cy="7581526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169" y="2651667"/>
            <a:ext cx="6814024" cy="1815505"/>
          </a:xfrm>
        </p:spPr>
        <p:txBody>
          <a:bodyPr anchor="b">
            <a:noAutofit/>
          </a:bodyPr>
          <a:lstStyle>
            <a:lvl1pPr algn="r">
              <a:defRPr sz="5955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169" y="4467170"/>
            <a:ext cx="6814024" cy="120963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39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4"/>
            <a:ext cx="7423299" cy="3753414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3" y="4929858"/>
            <a:ext cx="7423299" cy="173242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27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2253"/>
            <a:ext cx="7101080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645" y="4005510"/>
            <a:ext cx="6338160" cy="42015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29858"/>
            <a:ext cx="7423300" cy="173242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64504" y="871611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3230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2396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130553"/>
            <a:ext cx="7423300" cy="2862216"/>
          </a:xfrm>
        </p:spPr>
        <p:txBody>
          <a:bodyPr anchor="b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493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2253"/>
            <a:ext cx="7101080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5668"/>
            <a:ext cx="7423301" cy="56710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64504" y="871611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3230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3980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01" y="672253"/>
            <a:ext cx="7415991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5668"/>
            <a:ext cx="7423301" cy="56710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accent1"/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47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51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0134" y="672254"/>
            <a:ext cx="1144666" cy="579118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892" y="672254"/>
            <a:ext cx="6075294" cy="579118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420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186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26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978458"/>
            <a:ext cx="7423300" cy="2014313"/>
          </a:xfrm>
        </p:spPr>
        <p:txBody>
          <a:bodyPr anchor="b"/>
          <a:lstStyle>
            <a:lvl1pPr algn="l">
              <a:defRPr sz="441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948830"/>
          </a:xfrm>
        </p:spPr>
        <p:txBody>
          <a:bodyPr anchor="t"/>
          <a:lstStyle>
            <a:lvl1pPr marL="0" indent="0" algn="l">
              <a:buNone/>
              <a:defRPr sz="220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06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9" cy="14565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894" y="2382650"/>
            <a:ext cx="3611372" cy="4279629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764"/>
            </a:lvl2pPr>
            <a:lvl3pPr>
              <a:defRPr sz="1544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819" y="2382651"/>
            <a:ext cx="3611373" cy="4279630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764"/>
            </a:lvl2pPr>
            <a:lvl3pPr>
              <a:defRPr sz="1544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56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8" cy="145654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3084"/>
            <a:ext cx="3614369" cy="635489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92" y="3018575"/>
            <a:ext cx="3614369" cy="364370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821" y="2383084"/>
            <a:ext cx="3614369" cy="635489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821" y="3018575"/>
            <a:ext cx="3614369" cy="364370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15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672253"/>
            <a:ext cx="7423299" cy="14565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77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64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1652627"/>
            <a:ext cx="3262963" cy="1409864"/>
          </a:xfrm>
        </p:spPr>
        <p:txBody>
          <a:bodyPr anchor="b">
            <a:normAutofit/>
          </a:bodyPr>
          <a:lstStyle>
            <a:lvl1pPr>
              <a:defRPr sz="220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408" y="567848"/>
            <a:ext cx="3959782" cy="609443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3062490"/>
            <a:ext cx="3262963" cy="2850073"/>
          </a:xfrm>
        </p:spPr>
        <p:txBody>
          <a:bodyPr>
            <a:normAutofit/>
          </a:bodyPr>
          <a:lstStyle>
            <a:lvl1pPr marL="0" indent="0">
              <a:buNone/>
              <a:defRPr sz="1544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71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5293995"/>
            <a:ext cx="7423299" cy="624986"/>
          </a:xfrm>
        </p:spPr>
        <p:txBody>
          <a:bodyPr anchor="b">
            <a:normAutofit/>
          </a:bodyPr>
          <a:lstStyle>
            <a:lvl1pPr algn="l">
              <a:defRPr sz="2647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892" y="672254"/>
            <a:ext cx="7423299" cy="424097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200" indent="0">
              <a:buNone/>
              <a:defRPr sz="1764"/>
            </a:lvl2pPr>
            <a:lvl3pPr marL="1008400" indent="0">
              <a:buNone/>
              <a:defRPr sz="1764"/>
            </a:lvl3pPr>
            <a:lvl4pPr marL="1512600" indent="0">
              <a:buNone/>
              <a:defRPr sz="1764"/>
            </a:lvl4pPr>
            <a:lvl5pPr marL="2016801" indent="0">
              <a:buNone/>
              <a:defRPr sz="1764"/>
            </a:lvl5pPr>
            <a:lvl6pPr marL="2521001" indent="0">
              <a:buNone/>
              <a:defRPr sz="1764"/>
            </a:lvl6pPr>
            <a:lvl7pPr marL="3025201" indent="0">
              <a:buNone/>
              <a:defRPr sz="1764"/>
            </a:lvl7pPr>
            <a:lvl8pPr marL="3529401" indent="0">
              <a:buNone/>
              <a:defRPr sz="1764"/>
            </a:lvl8pPr>
            <a:lvl9pPr marL="4033601" indent="0">
              <a:buNone/>
              <a:defRPr sz="1764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5918981"/>
            <a:ext cx="7423299" cy="743299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40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1" y="-9338"/>
            <a:ext cx="10723578" cy="758152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8" cy="1456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2651"/>
            <a:ext cx="7423299" cy="4279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1149" y="6662281"/>
            <a:ext cx="80005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893" y="6662281"/>
            <a:ext cx="5406310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690" y="6662281"/>
            <a:ext cx="59950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72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504200" rtl="0" eaLnBrk="1" latinLnBrk="0" hangingPunct="1">
        <a:spcBef>
          <a:spcPct val="0"/>
        </a:spcBef>
        <a:buNone/>
        <a:defRPr sz="397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8150" indent="-37815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9325" indent="-315125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0500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47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89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31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73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815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57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111" y="3458083"/>
            <a:ext cx="2987299" cy="166121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25627" y="266191"/>
            <a:ext cx="2708910" cy="20485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715" indent="245110" algn="just">
              <a:lnSpc>
                <a:spcPct val="95800"/>
              </a:lnSpc>
              <a:spcBef>
                <a:spcPts val="160"/>
              </a:spcBef>
            </a:pPr>
            <a:r>
              <a:rPr sz="1150" dirty="0">
                <a:latin typeface="Microsoft Sans Serif"/>
                <a:cs typeface="Microsoft Sans Serif"/>
              </a:rPr>
              <a:t>Грудное</a:t>
            </a:r>
            <a:r>
              <a:rPr sz="1150" spc="160" dirty="0">
                <a:latin typeface="Microsoft Sans Serif"/>
                <a:cs typeface="Microsoft Sans Serif"/>
              </a:rPr>
              <a:t>  </a:t>
            </a:r>
            <a:r>
              <a:rPr sz="1150" dirty="0">
                <a:latin typeface="Microsoft Sans Serif"/>
                <a:cs typeface="Microsoft Sans Serif"/>
              </a:rPr>
              <a:t>вскармливание</a:t>
            </a:r>
            <a:r>
              <a:rPr sz="1150" spc="160" dirty="0">
                <a:latin typeface="Microsoft Sans Serif"/>
                <a:cs typeface="Microsoft Sans Serif"/>
              </a:rPr>
              <a:t>  </a:t>
            </a:r>
            <a:r>
              <a:rPr sz="1150" spc="-10" dirty="0">
                <a:latin typeface="Microsoft Sans Serif"/>
                <a:cs typeface="Microsoft Sans Serif"/>
              </a:rPr>
              <a:t>снижает </a:t>
            </a:r>
            <a:r>
              <a:rPr sz="1150" dirty="0">
                <a:latin typeface="Microsoft Sans Serif"/>
                <a:cs typeface="Microsoft Sans Serif"/>
              </a:rPr>
              <a:t>риск</a:t>
            </a:r>
            <a:r>
              <a:rPr sz="1150" spc="415" dirty="0">
                <a:latin typeface="Microsoft Sans Serif"/>
                <a:cs typeface="Microsoft Sans Serif"/>
              </a:rPr>
              <a:t>    </a:t>
            </a:r>
            <a:r>
              <a:rPr sz="1150" dirty="0">
                <a:latin typeface="Microsoft Sans Serif"/>
                <a:cs typeface="Microsoft Sans Serif"/>
              </a:rPr>
              <a:t>развития</a:t>
            </a:r>
            <a:r>
              <a:rPr sz="1150" spc="420" dirty="0">
                <a:latin typeface="Microsoft Sans Serif"/>
                <a:cs typeface="Microsoft Sans Serif"/>
              </a:rPr>
              <a:t>    </a:t>
            </a:r>
            <a:r>
              <a:rPr sz="1150" dirty="0">
                <a:latin typeface="Microsoft Sans Serif"/>
                <a:cs typeface="Microsoft Sans Serif"/>
              </a:rPr>
              <a:t>у</a:t>
            </a:r>
            <a:r>
              <a:rPr sz="1150" spc="420" dirty="0">
                <a:latin typeface="Microsoft Sans Serif"/>
                <a:cs typeface="Microsoft Sans Serif"/>
              </a:rPr>
              <a:t>    </a:t>
            </a:r>
            <a:r>
              <a:rPr sz="1150" spc="-10" dirty="0">
                <a:latin typeface="Microsoft Sans Serif"/>
                <a:cs typeface="Microsoft Sans Serif"/>
              </a:rPr>
              <a:t>ребенка </a:t>
            </a:r>
            <a:r>
              <a:rPr sz="1150" dirty="0">
                <a:latin typeface="Microsoft Sans Serif"/>
                <a:cs typeface="Microsoft Sans Serif"/>
              </a:rPr>
              <a:t>аллергических</a:t>
            </a:r>
            <a:r>
              <a:rPr sz="1150" spc="215" dirty="0">
                <a:latin typeface="Microsoft Sans Serif"/>
                <a:cs typeface="Microsoft Sans Serif"/>
              </a:rPr>
              <a:t>  </a:t>
            </a:r>
            <a:r>
              <a:rPr sz="1150" dirty="0">
                <a:latin typeface="Microsoft Sans Serif"/>
                <a:cs typeface="Microsoft Sans Serif"/>
              </a:rPr>
              <a:t>заболеваний,</a:t>
            </a:r>
            <a:r>
              <a:rPr sz="1150" spc="229" dirty="0">
                <a:latin typeface="Microsoft Sans Serif"/>
                <a:cs typeface="Microsoft Sans Serif"/>
              </a:rPr>
              <a:t>  </a:t>
            </a:r>
            <a:r>
              <a:rPr sz="1150" dirty="0">
                <a:latin typeface="Microsoft Sans Serif"/>
                <a:cs typeface="Microsoft Sans Serif"/>
              </a:rPr>
              <a:t>в</a:t>
            </a:r>
            <a:r>
              <a:rPr sz="1150" spc="220" dirty="0">
                <a:latin typeface="Microsoft Sans Serif"/>
                <a:cs typeface="Microsoft Sans Serif"/>
              </a:rPr>
              <a:t>  </a:t>
            </a:r>
            <a:r>
              <a:rPr sz="1150" spc="-25" dirty="0">
                <a:latin typeface="Microsoft Sans Serif"/>
                <a:cs typeface="Microsoft Sans Serif"/>
              </a:rPr>
              <a:t>том </a:t>
            </a:r>
            <a:r>
              <a:rPr sz="1150" dirty="0">
                <a:latin typeface="Microsoft Sans Serif"/>
                <a:cs typeface="Microsoft Sans Serif"/>
              </a:rPr>
              <a:t>числе</a:t>
            </a:r>
            <a:r>
              <a:rPr sz="1150" spc="280" dirty="0">
                <a:latin typeface="Microsoft Sans Serif"/>
                <a:cs typeface="Microsoft Sans Serif"/>
              </a:rPr>
              <a:t> </a:t>
            </a:r>
            <a:r>
              <a:rPr sz="1150" dirty="0">
                <a:latin typeface="Microsoft Sans Serif"/>
                <a:cs typeface="Microsoft Sans Serif"/>
              </a:rPr>
              <a:t>дыхательных</a:t>
            </a:r>
            <a:r>
              <a:rPr sz="1150" spc="275" dirty="0">
                <a:latin typeface="Microsoft Sans Serif"/>
                <a:cs typeface="Microsoft Sans Serif"/>
              </a:rPr>
              <a:t> </a:t>
            </a:r>
            <a:r>
              <a:rPr sz="1150" dirty="0">
                <a:latin typeface="Microsoft Sans Serif"/>
                <a:cs typeface="Microsoft Sans Serif"/>
              </a:rPr>
              <a:t>путей,</a:t>
            </a:r>
            <a:r>
              <a:rPr sz="1150" spc="285" dirty="0">
                <a:latin typeface="Microsoft Sans Serif"/>
                <a:cs typeface="Microsoft Sans Serif"/>
              </a:rPr>
              <a:t> </a:t>
            </a:r>
            <a:r>
              <a:rPr sz="1150" spc="-10" dirty="0">
                <a:latin typeface="Microsoft Sans Serif"/>
                <a:cs typeface="Microsoft Sans Serif"/>
              </a:rPr>
              <a:t>благодаря </a:t>
            </a:r>
            <a:r>
              <a:rPr sz="1150" dirty="0">
                <a:latin typeface="Microsoft Sans Serif"/>
                <a:cs typeface="Microsoft Sans Serif"/>
              </a:rPr>
              <a:t>высокому</a:t>
            </a:r>
            <a:r>
              <a:rPr sz="1150" spc="420" dirty="0">
                <a:latin typeface="Microsoft Sans Serif"/>
                <a:cs typeface="Microsoft Sans Serif"/>
              </a:rPr>
              <a:t> </a:t>
            </a:r>
            <a:r>
              <a:rPr sz="1150" dirty="0">
                <a:latin typeface="Microsoft Sans Serif"/>
                <a:cs typeface="Microsoft Sans Serif"/>
              </a:rPr>
              <a:t>уровню</a:t>
            </a:r>
            <a:r>
              <a:rPr sz="1150" spc="434" dirty="0">
                <a:latin typeface="Microsoft Sans Serif"/>
                <a:cs typeface="Microsoft Sans Serif"/>
              </a:rPr>
              <a:t> </a:t>
            </a:r>
            <a:r>
              <a:rPr sz="1150" dirty="0">
                <a:latin typeface="Microsoft Sans Serif"/>
                <a:cs typeface="Microsoft Sans Serif"/>
              </a:rPr>
              <a:t>усвоения</a:t>
            </a:r>
            <a:r>
              <a:rPr sz="1150" spc="420" dirty="0">
                <a:latin typeface="Microsoft Sans Serif"/>
                <a:cs typeface="Microsoft Sans Serif"/>
              </a:rPr>
              <a:t> </a:t>
            </a:r>
            <a:r>
              <a:rPr sz="1150" spc="-20" dirty="0">
                <a:latin typeface="Microsoft Sans Serif"/>
                <a:cs typeface="Microsoft Sans Serif"/>
              </a:rPr>
              <a:t>микро-</a:t>
            </a:r>
            <a:r>
              <a:rPr sz="1150" spc="-25" dirty="0">
                <a:latin typeface="Microsoft Sans Serif"/>
                <a:cs typeface="Microsoft Sans Serif"/>
              </a:rPr>
              <a:t>и- </a:t>
            </a:r>
            <a:r>
              <a:rPr sz="1150" spc="-10" dirty="0">
                <a:latin typeface="Microsoft Sans Serif"/>
                <a:cs typeface="Microsoft Sans Serif"/>
              </a:rPr>
              <a:t>макроэлементов </a:t>
            </a:r>
            <a:r>
              <a:rPr sz="1150" dirty="0">
                <a:latin typeface="Microsoft Sans Serif"/>
                <a:cs typeface="Microsoft Sans Serif"/>
              </a:rPr>
              <a:t>из</a:t>
            </a:r>
            <a:r>
              <a:rPr sz="1150" spc="-5" dirty="0">
                <a:latin typeface="Microsoft Sans Serif"/>
                <a:cs typeface="Microsoft Sans Serif"/>
              </a:rPr>
              <a:t> </a:t>
            </a:r>
            <a:r>
              <a:rPr sz="1150" dirty="0">
                <a:latin typeface="Microsoft Sans Serif"/>
                <a:cs typeface="Microsoft Sans Serif"/>
              </a:rPr>
              <a:t>женского</a:t>
            </a:r>
            <a:r>
              <a:rPr sz="1150" spc="-10" dirty="0">
                <a:latin typeface="Microsoft Sans Serif"/>
                <a:cs typeface="Microsoft Sans Serif"/>
              </a:rPr>
              <a:t> </a:t>
            </a:r>
            <a:r>
              <a:rPr sz="1150" dirty="0">
                <a:latin typeface="Microsoft Sans Serif"/>
                <a:cs typeface="Microsoft Sans Serif"/>
              </a:rPr>
              <a:t>молока</a:t>
            </a:r>
            <a:r>
              <a:rPr sz="1150" spc="-10" dirty="0">
                <a:latin typeface="Microsoft Sans Serif"/>
                <a:cs typeface="Microsoft Sans Serif"/>
              </a:rPr>
              <a:t> </a:t>
            </a:r>
            <a:r>
              <a:rPr sz="1150" spc="-50" dirty="0">
                <a:latin typeface="Microsoft Sans Serif"/>
                <a:cs typeface="Microsoft Sans Serif"/>
              </a:rPr>
              <a:t>и </a:t>
            </a:r>
            <a:r>
              <a:rPr sz="1150" dirty="0">
                <a:latin typeface="Microsoft Sans Serif"/>
                <a:cs typeface="Microsoft Sans Serif"/>
              </a:rPr>
              <a:t>соответствию</a:t>
            </a:r>
            <a:r>
              <a:rPr sz="1150" spc="-5" dirty="0">
                <a:latin typeface="Microsoft Sans Serif"/>
                <a:cs typeface="Microsoft Sans Serif"/>
              </a:rPr>
              <a:t> </a:t>
            </a:r>
            <a:r>
              <a:rPr sz="1150" dirty="0">
                <a:latin typeface="Microsoft Sans Serif"/>
                <a:cs typeface="Microsoft Sans Serif"/>
              </a:rPr>
              <a:t>их</a:t>
            </a:r>
            <a:r>
              <a:rPr sz="1150" spc="-10" dirty="0">
                <a:latin typeface="Microsoft Sans Serif"/>
                <a:cs typeface="Microsoft Sans Serif"/>
              </a:rPr>
              <a:t> </a:t>
            </a:r>
            <a:r>
              <a:rPr sz="1150" spc="-20" dirty="0">
                <a:latin typeface="Microsoft Sans Serif"/>
                <a:cs typeface="Microsoft Sans Serif"/>
              </a:rPr>
              <a:t>тканям</a:t>
            </a:r>
            <a:r>
              <a:rPr sz="1150" dirty="0">
                <a:latin typeface="Microsoft Sans Serif"/>
                <a:cs typeface="Microsoft Sans Serif"/>
              </a:rPr>
              <a:t> </a:t>
            </a:r>
            <a:r>
              <a:rPr sz="1150" spc="-10" dirty="0">
                <a:latin typeface="Microsoft Sans Serif"/>
                <a:cs typeface="Microsoft Sans Serif"/>
              </a:rPr>
              <a:t>ребенка.</a:t>
            </a:r>
            <a:endParaRPr sz="1150" dirty="0">
              <a:latin typeface="Microsoft Sans Serif"/>
              <a:cs typeface="Microsoft Sans Serif"/>
            </a:endParaRPr>
          </a:p>
          <a:p>
            <a:pPr marL="12700" indent="162560" algn="just">
              <a:lnSpc>
                <a:spcPts val="1295"/>
              </a:lnSpc>
            </a:pPr>
            <a:r>
              <a:rPr sz="1150" dirty="0">
                <a:latin typeface="Microsoft Sans Serif"/>
                <a:cs typeface="Microsoft Sans Serif"/>
              </a:rPr>
              <a:t>У</a:t>
            </a:r>
            <a:r>
              <a:rPr sz="1150" spc="175" dirty="0">
                <a:latin typeface="Microsoft Sans Serif"/>
                <a:cs typeface="Microsoft Sans Serif"/>
              </a:rPr>
              <a:t> </a:t>
            </a:r>
            <a:r>
              <a:rPr sz="1150" dirty="0">
                <a:latin typeface="Microsoft Sans Serif"/>
                <a:cs typeface="Microsoft Sans Serif"/>
              </a:rPr>
              <a:t>детей</a:t>
            </a:r>
            <a:r>
              <a:rPr sz="1150" spc="180" dirty="0">
                <a:latin typeface="Microsoft Sans Serif"/>
                <a:cs typeface="Microsoft Sans Serif"/>
              </a:rPr>
              <a:t> </a:t>
            </a:r>
            <a:r>
              <a:rPr sz="1150" dirty="0">
                <a:latin typeface="Microsoft Sans Serif"/>
                <a:cs typeface="Microsoft Sans Serif"/>
              </a:rPr>
              <a:t>на</a:t>
            </a:r>
            <a:r>
              <a:rPr sz="1150" spc="175" dirty="0">
                <a:latin typeface="Microsoft Sans Serif"/>
                <a:cs typeface="Microsoft Sans Serif"/>
              </a:rPr>
              <a:t> </a:t>
            </a:r>
            <a:r>
              <a:rPr sz="1150" dirty="0">
                <a:latin typeface="Microsoft Sans Serif"/>
                <a:cs typeface="Microsoft Sans Serif"/>
              </a:rPr>
              <a:t>грудном</a:t>
            </a:r>
            <a:r>
              <a:rPr sz="1150" spc="180" dirty="0">
                <a:latin typeface="Microsoft Sans Serif"/>
                <a:cs typeface="Microsoft Sans Serif"/>
              </a:rPr>
              <a:t> </a:t>
            </a:r>
            <a:r>
              <a:rPr sz="1150" spc="-10" dirty="0">
                <a:latin typeface="Microsoft Sans Serif"/>
                <a:cs typeface="Microsoft Sans Serif"/>
              </a:rPr>
              <a:t>вскармливании</a:t>
            </a:r>
            <a:endParaRPr sz="1150" dirty="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ts val="1320"/>
              </a:lnSpc>
              <a:spcBef>
                <a:spcPts val="70"/>
              </a:spcBef>
              <a:tabLst>
                <a:tab pos="1633220" algn="l"/>
              </a:tabLst>
            </a:pPr>
            <a:r>
              <a:rPr sz="1150" dirty="0">
                <a:latin typeface="Microsoft Sans Serif"/>
                <a:cs typeface="Microsoft Sans Serif"/>
              </a:rPr>
              <a:t>реснитчатый</a:t>
            </a:r>
            <a:r>
              <a:rPr sz="1150" spc="185" dirty="0">
                <a:latin typeface="Microsoft Sans Serif"/>
                <a:cs typeface="Microsoft Sans Serif"/>
              </a:rPr>
              <a:t>  </a:t>
            </a:r>
            <a:r>
              <a:rPr sz="1150" dirty="0">
                <a:latin typeface="Microsoft Sans Serif"/>
                <a:cs typeface="Microsoft Sans Serif"/>
              </a:rPr>
              <a:t>эпителий</a:t>
            </a:r>
            <a:r>
              <a:rPr sz="1150" spc="190" dirty="0">
                <a:latin typeface="Microsoft Sans Serif"/>
                <a:cs typeface="Microsoft Sans Serif"/>
              </a:rPr>
              <a:t>  </a:t>
            </a:r>
            <a:r>
              <a:rPr sz="1150" spc="-10" dirty="0">
                <a:latin typeface="Microsoft Sans Serif"/>
                <a:cs typeface="Microsoft Sans Serif"/>
              </a:rPr>
              <a:t>дыхательных </a:t>
            </a:r>
            <a:r>
              <a:rPr sz="1150" dirty="0">
                <a:latin typeface="Microsoft Sans Serif"/>
                <a:cs typeface="Microsoft Sans Serif"/>
              </a:rPr>
              <a:t>путей</a:t>
            </a:r>
            <a:r>
              <a:rPr sz="1150" spc="114" dirty="0">
                <a:latin typeface="Microsoft Sans Serif"/>
                <a:cs typeface="Microsoft Sans Serif"/>
              </a:rPr>
              <a:t>  </a:t>
            </a:r>
            <a:r>
              <a:rPr sz="1150" dirty="0">
                <a:latin typeface="Microsoft Sans Serif"/>
                <a:cs typeface="Microsoft Sans Serif"/>
              </a:rPr>
              <a:t>полноценно</a:t>
            </a:r>
            <a:r>
              <a:rPr sz="1150" spc="114" dirty="0">
                <a:latin typeface="Microsoft Sans Serif"/>
                <a:cs typeface="Microsoft Sans Serif"/>
              </a:rPr>
              <a:t>  </a:t>
            </a:r>
            <a:r>
              <a:rPr sz="1150" dirty="0">
                <a:latin typeface="Microsoft Sans Serif"/>
                <a:cs typeface="Microsoft Sans Serif"/>
              </a:rPr>
              <a:t>функционирует</a:t>
            </a:r>
            <a:r>
              <a:rPr sz="1150" spc="120" dirty="0">
                <a:latin typeface="Microsoft Sans Serif"/>
                <a:cs typeface="Microsoft Sans Serif"/>
              </a:rPr>
              <a:t>  </a:t>
            </a:r>
            <a:r>
              <a:rPr sz="1150" spc="-50" dirty="0">
                <a:latin typeface="Microsoft Sans Serif"/>
                <a:cs typeface="Microsoft Sans Serif"/>
              </a:rPr>
              <a:t>и </a:t>
            </a:r>
            <a:r>
              <a:rPr sz="1150" spc="-10" dirty="0">
                <a:latin typeface="Microsoft Sans Serif"/>
                <a:cs typeface="Microsoft Sans Serif"/>
              </a:rPr>
              <a:t>препятствует</a:t>
            </a:r>
            <a:r>
              <a:rPr sz="1150" dirty="0">
                <a:latin typeface="Microsoft Sans Serif"/>
                <a:cs typeface="Microsoft Sans Serif"/>
              </a:rPr>
              <a:t>	</a:t>
            </a:r>
            <a:r>
              <a:rPr sz="1150" spc="-10" dirty="0">
                <a:latin typeface="Microsoft Sans Serif"/>
                <a:cs typeface="Microsoft Sans Serif"/>
              </a:rPr>
              <a:t>проникновению </a:t>
            </a:r>
            <a:r>
              <a:rPr sz="1150" dirty="0">
                <a:latin typeface="Microsoft Sans Serif"/>
                <a:cs typeface="Microsoft Sans Serif"/>
              </a:rPr>
              <a:t>аллергенов</a:t>
            </a:r>
            <a:r>
              <a:rPr sz="1150" spc="305" dirty="0">
                <a:latin typeface="Microsoft Sans Serif"/>
                <a:cs typeface="Microsoft Sans Serif"/>
              </a:rPr>
              <a:t> </a:t>
            </a:r>
            <a:r>
              <a:rPr sz="1150" dirty="0">
                <a:latin typeface="Microsoft Sans Serif"/>
                <a:cs typeface="Microsoft Sans Serif"/>
              </a:rPr>
              <a:t>в</a:t>
            </a:r>
            <a:r>
              <a:rPr sz="1150" spc="305" dirty="0">
                <a:latin typeface="Microsoft Sans Serif"/>
                <a:cs typeface="Microsoft Sans Serif"/>
              </a:rPr>
              <a:t> </a:t>
            </a:r>
            <a:r>
              <a:rPr sz="1150" dirty="0">
                <a:latin typeface="Microsoft Sans Serif"/>
                <a:cs typeface="Microsoft Sans Serif"/>
              </a:rPr>
              <a:t>ткани</a:t>
            </a:r>
            <a:r>
              <a:rPr sz="1150" spc="310" dirty="0">
                <a:latin typeface="Microsoft Sans Serif"/>
                <a:cs typeface="Microsoft Sans Serif"/>
              </a:rPr>
              <a:t> </a:t>
            </a:r>
            <a:r>
              <a:rPr sz="1150" dirty="0">
                <a:latin typeface="Microsoft Sans Serif"/>
                <a:cs typeface="Microsoft Sans Serif"/>
              </a:rPr>
              <a:t>ребенка.</a:t>
            </a:r>
            <a:r>
              <a:rPr sz="1150" spc="305" dirty="0">
                <a:latin typeface="Microsoft Sans Serif"/>
                <a:cs typeface="Microsoft Sans Serif"/>
              </a:rPr>
              <a:t> </a:t>
            </a:r>
            <a:r>
              <a:rPr sz="1150" spc="-10" dirty="0">
                <a:latin typeface="Microsoft Sans Serif"/>
                <a:cs typeface="Microsoft Sans Serif"/>
              </a:rPr>
              <a:t>Раннее</a:t>
            </a:r>
            <a:endParaRPr sz="115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5627" y="2281555"/>
            <a:ext cx="775335" cy="3702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30"/>
              </a:lnSpc>
              <a:spcBef>
                <a:spcPts val="185"/>
              </a:spcBef>
              <a:tabLst>
                <a:tab pos="683895" algn="l"/>
              </a:tabLst>
            </a:pPr>
            <a:r>
              <a:rPr sz="1150" spc="-10" dirty="0">
                <a:latin typeface="Microsoft Sans Serif"/>
                <a:cs typeface="Microsoft Sans Serif"/>
              </a:rPr>
              <a:t>введение молока,</a:t>
            </a:r>
            <a:r>
              <a:rPr sz="1150" dirty="0">
                <a:latin typeface="Microsoft Sans Serif"/>
                <a:cs typeface="Microsoft Sans Serif"/>
              </a:rPr>
              <a:t>	</a:t>
            </a:r>
            <a:r>
              <a:rPr sz="1150" spc="-50" dirty="0">
                <a:latin typeface="Microsoft Sans Serif"/>
                <a:cs typeface="Microsoft Sans Serif"/>
              </a:rPr>
              <a:t>в</a:t>
            </a:r>
            <a:endParaRPr sz="115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3552" y="2281555"/>
            <a:ext cx="1818639" cy="3702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36830">
              <a:lnSpc>
                <a:spcPts val="1330"/>
              </a:lnSpc>
              <a:spcBef>
                <a:spcPts val="185"/>
              </a:spcBef>
              <a:tabLst>
                <a:tab pos="1017905" algn="l"/>
                <a:tab pos="1216025" algn="l"/>
              </a:tabLst>
            </a:pPr>
            <a:r>
              <a:rPr sz="1150" spc="-10" dirty="0">
                <a:latin typeface="Microsoft Sans Serif"/>
                <a:cs typeface="Microsoft Sans Serif"/>
              </a:rPr>
              <a:t>заменителей</a:t>
            </a:r>
            <a:r>
              <a:rPr sz="1150" dirty="0">
                <a:latin typeface="Microsoft Sans Serif"/>
                <a:cs typeface="Microsoft Sans Serif"/>
              </a:rPr>
              <a:t>		</a:t>
            </a:r>
            <a:r>
              <a:rPr sz="1150" spc="-10" dirty="0">
                <a:latin typeface="Microsoft Sans Serif"/>
                <a:cs typeface="Microsoft Sans Serif"/>
              </a:rPr>
              <a:t>грудного особенности</a:t>
            </a:r>
            <a:r>
              <a:rPr sz="1150" dirty="0">
                <a:latin typeface="Microsoft Sans Serif"/>
                <a:cs typeface="Microsoft Sans Serif"/>
              </a:rPr>
              <a:t>	</a:t>
            </a:r>
            <a:r>
              <a:rPr sz="1150" spc="-50" dirty="0">
                <a:latin typeface="Microsoft Sans Serif"/>
                <a:cs typeface="Microsoft Sans Serif"/>
              </a:rPr>
              <a:t>в</a:t>
            </a:r>
            <a:r>
              <a:rPr sz="1150" dirty="0">
                <a:latin typeface="Microsoft Sans Serif"/>
                <a:cs typeface="Microsoft Sans Serif"/>
              </a:rPr>
              <a:t>	</a:t>
            </a:r>
            <a:r>
              <a:rPr sz="1150" spc="-165" dirty="0">
                <a:latin typeface="Microsoft Sans Serif"/>
                <a:cs typeface="Microsoft Sans Serif"/>
              </a:rPr>
              <a:t> </a:t>
            </a:r>
            <a:r>
              <a:rPr sz="1150" spc="-10" dirty="0">
                <a:latin typeface="Microsoft Sans Serif"/>
                <a:cs typeface="Microsoft Sans Serif"/>
              </a:rPr>
              <a:t>периоде</a:t>
            </a:r>
            <a:endParaRPr sz="115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5627" y="2618358"/>
            <a:ext cx="2709545" cy="8731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55"/>
              </a:spcBef>
              <a:tabLst>
                <a:tab pos="1976755" algn="l"/>
              </a:tabLst>
            </a:pPr>
            <a:r>
              <a:rPr sz="1150" spc="-10" dirty="0">
                <a:latin typeface="Microsoft Sans Serif"/>
                <a:cs typeface="Microsoft Sans Serif"/>
              </a:rPr>
              <a:t>новорожденности,</a:t>
            </a:r>
            <a:r>
              <a:rPr sz="1150" dirty="0">
                <a:latin typeface="Microsoft Sans Serif"/>
                <a:cs typeface="Microsoft Sans Serif"/>
              </a:rPr>
              <a:t>	</a:t>
            </a:r>
            <a:r>
              <a:rPr sz="1150" spc="-10" dirty="0">
                <a:latin typeface="Microsoft Sans Serif"/>
                <a:cs typeface="Microsoft Sans Serif"/>
              </a:rPr>
              <a:t>исключает </a:t>
            </a:r>
            <a:r>
              <a:rPr sz="1150" dirty="0">
                <a:latin typeface="Microsoft Sans Serif"/>
                <a:cs typeface="Microsoft Sans Serif"/>
              </a:rPr>
              <a:t>получение</a:t>
            </a:r>
            <a:r>
              <a:rPr sz="1150" spc="434" dirty="0">
                <a:latin typeface="Microsoft Sans Serif"/>
                <a:cs typeface="Microsoft Sans Serif"/>
              </a:rPr>
              <a:t>  </a:t>
            </a:r>
            <a:r>
              <a:rPr sz="1150" dirty="0">
                <a:latin typeface="Microsoft Sans Serif"/>
                <a:cs typeface="Microsoft Sans Serif"/>
              </a:rPr>
              <a:t>биологически</a:t>
            </a:r>
            <a:r>
              <a:rPr sz="1150" spc="445" dirty="0">
                <a:latin typeface="Microsoft Sans Serif"/>
                <a:cs typeface="Microsoft Sans Serif"/>
              </a:rPr>
              <a:t>  </a:t>
            </a:r>
            <a:r>
              <a:rPr sz="1150" spc="-10" dirty="0">
                <a:latin typeface="Microsoft Sans Serif"/>
                <a:cs typeface="Microsoft Sans Serif"/>
              </a:rPr>
              <a:t>активных </a:t>
            </a:r>
            <a:r>
              <a:rPr sz="1150" dirty="0">
                <a:latin typeface="Microsoft Sans Serif"/>
                <a:cs typeface="Microsoft Sans Serif"/>
              </a:rPr>
              <a:t>веществ,</a:t>
            </a:r>
            <a:r>
              <a:rPr sz="1150" spc="395" dirty="0">
                <a:latin typeface="Microsoft Sans Serif"/>
                <a:cs typeface="Microsoft Sans Serif"/>
              </a:rPr>
              <a:t>   </a:t>
            </a:r>
            <a:r>
              <a:rPr sz="1150" dirty="0">
                <a:latin typeface="Microsoft Sans Serif"/>
                <a:cs typeface="Microsoft Sans Serif"/>
              </a:rPr>
              <a:t>регулирующих</a:t>
            </a:r>
            <a:r>
              <a:rPr sz="1150" spc="220" dirty="0">
                <a:latin typeface="Microsoft Sans Serif"/>
                <a:cs typeface="Microsoft Sans Serif"/>
              </a:rPr>
              <a:t>  </a:t>
            </a:r>
            <a:r>
              <a:rPr sz="1150" spc="-10" dirty="0">
                <a:latin typeface="Microsoft Sans Serif"/>
                <a:cs typeface="Microsoft Sans Serif"/>
              </a:rPr>
              <a:t>процессы </a:t>
            </a:r>
            <a:r>
              <a:rPr sz="1150" dirty="0">
                <a:latin typeface="Microsoft Sans Serif"/>
                <a:cs typeface="Microsoft Sans Serif"/>
              </a:rPr>
              <a:t>роста</a:t>
            </a:r>
            <a:r>
              <a:rPr sz="1150" spc="280" dirty="0">
                <a:latin typeface="Microsoft Sans Serif"/>
                <a:cs typeface="Microsoft Sans Serif"/>
              </a:rPr>
              <a:t> </a:t>
            </a:r>
            <a:r>
              <a:rPr sz="1150" dirty="0">
                <a:latin typeface="Microsoft Sans Serif"/>
                <a:cs typeface="Microsoft Sans Serif"/>
              </a:rPr>
              <a:t>и</a:t>
            </a:r>
            <a:r>
              <a:rPr sz="1150" spc="295" dirty="0">
                <a:latin typeface="Microsoft Sans Serif"/>
                <a:cs typeface="Microsoft Sans Serif"/>
              </a:rPr>
              <a:t> </a:t>
            </a:r>
            <a:r>
              <a:rPr sz="1150" dirty="0">
                <a:latin typeface="Microsoft Sans Serif"/>
                <a:cs typeface="Microsoft Sans Serif"/>
              </a:rPr>
              <a:t>дифференцировки</a:t>
            </a:r>
            <a:r>
              <a:rPr sz="1150" spc="295" dirty="0">
                <a:latin typeface="Microsoft Sans Serif"/>
                <a:cs typeface="Microsoft Sans Serif"/>
              </a:rPr>
              <a:t> </a:t>
            </a:r>
            <a:r>
              <a:rPr sz="1150" dirty="0">
                <a:latin typeface="Microsoft Sans Serif"/>
                <a:cs typeface="Microsoft Sans Serif"/>
              </a:rPr>
              <a:t>тканей.</a:t>
            </a:r>
            <a:r>
              <a:rPr sz="1150" spc="295" dirty="0">
                <a:latin typeface="Microsoft Sans Serif"/>
                <a:cs typeface="Microsoft Sans Serif"/>
              </a:rPr>
              <a:t> </a:t>
            </a:r>
            <a:r>
              <a:rPr sz="1150" spc="-50" dirty="0">
                <a:latin typeface="Microsoft Sans Serif"/>
                <a:cs typeface="Microsoft Sans Serif"/>
              </a:rPr>
              <a:t>В </a:t>
            </a:r>
            <a:r>
              <a:rPr sz="1150" dirty="0">
                <a:latin typeface="Microsoft Sans Serif"/>
                <a:cs typeface="Microsoft Sans Serif"/>
              </a:rPr>
              <a:t>результате</a:t>
            </a:r>
            <a:r>
              <a:rPr sz="1150" spc="340" dirty="0">
                <a:latin typeface="Microsoft Sans Serif"/>
                <a:cs typeface="Microsoft Sans Serif"/>
              </a:rPr>
              <a:t> </a:t>
            </a:r>
            <a:r>
              <a:rPr sz="1150" dirty="0">
                <a:latin typeface="Microsoft Sans Serif"/>
                <a:cs typeface="Microsoft Sans Serif"/>
              </a:rPr>
              <a:t>слизистые</a:t>
            </a:r>
            <a:r>
              <a:rPr sz="1150" spc="345" dirty="0">
                <a:latin typeface="Microsoft Sans Serif"/>
                <a:cs typeface="Microsoft Sans Serif"/>
              </a:rPr>
              <a:t> </a:t>
            </a:r>
            <a:r>
              <a:rPr sz="1150" spc="-10" dirty="0">
                <a:latin typeface="Microsoft Sans Serif"/>
                <a:cs typeface="Microsoft Sans Serif"/>
              </a:rPr>
              <a:t>бронхиального</a:t>
            </a:r>
            <a:endParaRPr sz="115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5627" y="3458083"/>
            <a:ext cx="2709545" cy="53657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20"/>
              </a:lnSpc>
              <a:spcBef>
                <a:spcPts val="195"/>
              </a:spcBef>
            </a:pPr>
            <a:r>
              <a:rPr sz="1150" dirty="0">
                <a:latin typeface="Microsoft Sans Serif"/>
                <a:cs typeface="Microsoft Sans Serif"/>
              </a:rPr>
              <a:t>дерева</a:t>
            </a:r>
            <a:r>
              <a:rPr sz="1150" spc="204" dirty="0">
                <a:latin typeface="Microsoft Sans Serif"/>
                <a:cs typeface="Microsoft Sans Serif"/>
              </a:rPr>
              <a:t>  </a:t>
            </a:r>
            <a:r>
              <a:rPr sz="1150" dirty="0">
                <a:latin typeface="Microsoft Sans Serif"/>
                <a:cs typeface="Microsoft Sans Serif"/>
              </a:rPr>
              <a:t>становятся</a:t>
            </a:r>
            <a:r>
              <a:rPr sz="1150" spc="215" dirty="0">
                <a:latin typeface="Microsoft Sans Serif"/>
                <a:cs typeface="Microsoft Sans Serif"/>
              </a:rPr>
              <a:t>  </a:t>
            </a:r>
            <a:r>
              <a:rPr sz="1150" dirty="0">
                <a:latin typeface="Microsoft Sans Serif"/>
                <a:cs typeface="Microsoft Sans Serif"/>
              </a:rPr>
              <a:t>уязвимыми</a:t>
            </a:r>
            <a:r>
              <a:rPr sz="1150" spc="210" dirty="0">
                <a:latin typeface="Microsoft Sans Serif"/>
                <a:cs typeface="Microsoft Sans Serif"/>
              </a:rPr>
              <a:t>  </a:t>
            </a:r>
            <a:r>
              <a:rPr sz="1150" spc="-25" dirty="0">
                <a:latin typeface="Microsoft Sans Serif"/>
                <a:cs typeface="Microsoft Sans Serif"/>
              </a:rPr>
              <a:t>для </a:t>
            </a:r>
            <a:r>
              <a:rPr sz="1150" dirty="0">
                <a:latin typeface="Microsoft Sans Serif"/>
                <a:cs typeface="Microsoft Sans Serif"/>
              </a:rPr>
              <a:t>всевозможных</a:t>
            </a:r>
            <a:r>
              <a:rPr sz="1150" spc="185" dirty="0">
                <a:latin typeface="Microsoft Sans Serif"/>
                <a:cs typeface="Microsoft Sans Serif"/>
              </a:rPr>
              <a:t>  </a:t>
            </a:r>
            <a:r>
              <a:rPr sz="1150" dirty="0">
                <a:latin typeface="Microsoft Sans Serif"/>
                <a:cs typeface="Microsoft Sans Serif"/>
              </a:rPr>
              <a:t>аллергенов.</a:t>
            </a:r>
            <a:r>
              <a:rPr sz="1150" spc="185" dirty="0">
                <a:latin typeface="Microsoft Sans Serif"/>
                <a:cs typeface="Microsoft Sans Serif"/>
              </a:rPr>
              <a:t>  </a:t>
            </a:r>
            <a:r>
              <a:rPr sz="1150" dirty="0">
                <a:latin typeface="Microsoft Sans Serif"/>
                <a:cs typeface="Microsoft Sans Serif"/>
              </a:rPr>
              <a:t>И</a:t>
            </a:r>
            <a:r>
              <a:rPr sz="1150" spc="190" dirty="0">
                <a:latin typeface="Microsoft Sans Serif"/>
                <a:cs typeface="Microsoft Sans Serif"/>
              </a:rPr>
              <a:t>  </a:t>
            </a:r>
            <a:r>
              <a:rPr sz="1150" spc="-20" dirty="0">
                <a:latin typeface="Microsoft Sans Serif"/>
                <a:cs typeface="Microsoft Sans Serif"/>
              </a:rPr>
              <a:t>даже </a:t>
            </a:r>
            <a:r>
              <a:rPr sz="1150" spc="-10" dirty="0">
                <a:latin typeface="Microsoft Sans Serif"/>
                <a:cs typeface="Microsoft Sans Serif"/>
              </a:rPr>
              <a:t>наследственная</a:t>
            </a:r>
            <a:endParaRPr sz="115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5627" y="3961257"/>
            <a:ext cx="270891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7385" algn="l"/>
                <a:tab pos="2613660" algn="l"/>
              </a:tabLst>
            </a:pPr>
            <a:r>
              <a:rPr sz="1150" spc="-10" dirty="0">
                <a:latin typeface="Microsoft Sans Serif"/>
                <a:cs typeface="Microsoft Sans Serif"/>
              </a:rPr>
              <a:t>предрасположенность,</a:t>
            </a:r>
            <a:r>
              <a:rPr sz="1150" dirty="0">
                <a:latin typeface="Microsoft Sans Serif"/>
                <a:cs typeface="Microsoft Sans Serif"/>
              </a:rPr>
              <a:t>	</a:t>
            </a:r>
            <a:r>
              <a:rPr sz="1150" spc="-20" dirty="0">
                <a:latin typeface="Microsoft Sans Serif"/>
                <a:cs typeface="Microsoft Sans Serif"/>
              </a:rPr>
              <a:t>если</a:t>
            </a:r>
            <a:r>
              <a:rPr sz="1150" dirty="0">
                <a:latin typeface="Microsoft Sans Serif"/>
                <a:cs typeface="Microsoft Sans Serif"/>
              </a:rPr>
              <a:t>	</a:t>
            </a:r>
            <a:r>
              <a:rPr sz="1150" spc="-50" dirty="0">
                <a:latin typeface="Microsoft Sans Serif"/>
                <a:cs typeface="Microsoft Sans Serif"/>
              </a:rPr>
              <a:t>и</a:t>
            </a:r>
            <a:endParaRPr sz="115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5627" y="4130421"/>
            <a:ext cx="2707005" cy="3689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195"/>
              </a:spcBef>
            </a:pPr>
            <a:r>
              <a:rPr sz="1150" dirty="0">
                <a:latin typeface="Microsoft Sans Serif"/>
                <a:cs typeface="Microsoft Sans Serif"/>
              </a:rPr>
              <a:t>манифестируется,</a:t>
            </a:r>
            <a:r>
              <a:rPr sz="1150" spc="65" dirty="0">
                <a:latin typeface="Microsoft Sans Serif"/>
                <a:cs typeface="Microsoft Sans Serif"/>
              </a:rPr>
              <a:t> </a:t>
            </a:r>
            <a:r>
              <a:rPr sz="1150" dirty="0">
                <a:latin typeface="Microsoft Sans Serif"/>
                <a:cs typeface="Microsoft Sans Serif"/>
              </a:rPr>
              <a:t>то</a:t>
            </a:r>
            <a:r>
              <a:rPr sz="1150" spc="60" dirty="0">
                <a:latin typeface="Microsoft Sans Serif"/>
                <a:cs typeface="Microsoft Sans Serif"/>
              </a:rPr>
              <a:t> </a:t>
            </a:r>
            <a:r>
              <a:rPr sz="1150" dirty="0">
                <a:latin typeface="Microsoft Sans Serif"/>
                <a:cs typeface="Microsoft Sans Serif"/>
              </a:rPr>
              <a:t>в</a:t>
            </a:r>
            <a:r>
              <a:rPr sz="1150" spc="65" dirty="0">
                <a:latin typeface="Microsoft Sans Serif"/>
                <a:cs typeface="Microsoft Sans Serif"/>
              </a:rPr>
              <a:t> </a:t>
            </a:r>
            <a:r>
              <a:rPr sz="1150" dirty="0">
                <a:latin typeface="Microsoft Sans Serif"/>
                <a:cs typeface="Microsoft Sans Serif"/>
              </a:rPr>
              <a:t>более</a:t>
            </a:r>
            <a:r>
              <a:rPr sz="1150" spc="60" dirty="0">
                <a:latin typeface="Microsoft Sans Serif"/>
                <a:cs typeface="Microsoft Sans Serif"/>
              </a:rPr>
              <a:t> </a:t>
            </a:r>
            <a:r>
              <a:rPr sz="1150" spc="-10" dirty="0">
                <a:latin typeface="Microsoft Sans Serif"/>
                <a:cs typeface="Microsoft Sans Serif"/>
              </a:rPr>
              <a:t>позднем возрасте.</a:t>
            </a:r>
            <a:endParaRPr sz="115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00398" y="3704717"/>
            <a:ext cx="2703830" cy="1391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6000"/>
              </a:lnSpc>
              <a:spcBef>
                <a:spcPts val="100"/>
              </a:spcBef>
            </a:pPr>
            <a:r>
              <a:rPr sz="1200" dirty="0">
                <a:solidFill>
                  <a:schemeClr val="tx1"/>
                </a:solidFill>
                <a:latin typeface="Arial Black"/>
                <a:cs typeface="Arial Black"/>
              </a:rPr>
              <a:t>«</a:t>
            </a:r>
            <a:r>
              <a:rPr sz="1200" spc="-2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chemeClr val="tx1"/>
                </a:solidFill>
                <a:latin typeface="Arial Black"/>
                <a:cs typeface="Arial Black"/>
              </a:rPr>
              <a:t>Все</a:t>
            </a:r>
            <a:r>
              <a:rPr sz="1200" spc="-1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chemeClr val="tx1"/>
                </a:solidFill>
                <a:latin typeface="Arial Black"/>
                <a:cs typeface="Arial Black"/>
              </a:rPr>
              <a:t>прекрасное</a:t>
            </a:r>
            <a:r>
              <a:rPr sz="1200" spc="-2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chemeClr val="tx1"/>
                </a:solidFill>
                <a:latin typeface="Arial Black"/>
                <a:cs typeface="Arial Black"/>
              </a:rPr>
              <a:t>в</a:t>
            </a:r>
            <a:r>
              <a:rPr sz="1200" spc="-2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chemeClr val="tx1"/>
                </a:solidFill>
                <a:latin typeface="Arial Black"/>
                <a:cs typeface="Arial Black"/>
              </a:rPr>
              <a:t>человеке</a:t>
            </a:r>
            <a:r>
              <a:rPr sz="1200" spc="-1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chemeClr val="tx1"/>
                </a:solidFill>
                <a:latin typeface="Arial Black"/>
                <a:cs typeface="Arial Black"/>
              </a:rPr>
              <a:t>– </a:t>
            </a:r>
            <a:r>
              <a:rPr sz="1200" dirty="0">
                <a:solidFill>
                  <a:schemeClr val="tx1"/>
                </a:solidFill>
                <a:latin typeface="Arial Black"/>
                <a:cs typeface="Arial Black"/>
              </a:rPr>
              <a:t>от</a:t>
            </a:r>
            <a:r>
              <a:rPr sz="1200" spc="-2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chemeClr val="tx1"/>
                </a:solidFill>
                <a:latin typeface="Arial Black"/>
                <a:cs typeface="Arial Black"/>
              </a:rPr>
              <a:t>лучей</a:t>
            </a:r>
            <a:r>
              <a:rPr sz="1200" spc="-2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chemeClr val="tx1"/>
                </a:solidFill>
                <a:latin typeface="Arial Black"/>
                <a:cs typeface="Arial Black"/>
              </a:rPr>
              <a:t>солнца</a:t>
            </a:r>
            <a:r>
              <a:rPr sz="1200" spc="-2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chemeClr val="tx1"/>
                </a:solidFill>
                <a:latin typeface="Arial Black"/>
                <a:cs typeface="Arial Black"/>
              </a:rPr>
              <a:t>и</a:t>
            </a:r>
            <a:r>
              <a:rPr sz="1200" spc="-2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chemeClr val="tx1"/>
                </a:solidFill>
                <a:latin typeface="Arial Black"/>
                <a:cs typeface="Arial Black"/>
              </a:rPr>
              <a:t>молока</a:t>
            </a:r>
            <a:endParaRPr sz="12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marL="27305" marR="23495" algn="ctr">
              <a:lnSpc>
                <a:spcPct val="135000"/>
              </a:lnSpc>
            </a:pPr>
            <a:r>
              <a:rPr sz="1200" dirty="0">
                <a:solidFill>
                  <a:schemeClr val="tx1"/>
                </a:solidFill>
                <a:latin typeface="Arial Black"/>
                <a:cs typeface="Arial Black"/>
              </a:rPr>
              <a:t>матери,</a:t>
            </a:r>
            <a:r>
              <a:rPr sz="1200" spc="-3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chemeClr val="tx1"/>
                </a:solidFill>
                <a:latin typeface="Arial Black"/>
                <a:cs typeface="Arial Black"/>
              </a:rPr>
              <a:t>вот</a:t>
            </a:r>
            <a:r>
              <a:rPr sz="1200" spc="-3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chemeClr val="tx1"/>
                </a:solidFill>
                <a:latin typeface="Arial Black"/>
                <a:cs typeface="Arial Black"/>
              </a:rPr>
              <a:t>что</a:t>
            </a:r>
            <a:r>
              <a:rPr sz="1200" spc="-2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chemeClr val="tx1"/>
                </a:solidFill>
                <a:latin typeface="Arial Black"/>
                <a:cs typeface="Arial Black"/>
              </a:rPr>
              <a:t>наполняет</a:t>
            </a:r>
            <a:r>
              <a:rPr sz="1200" spc="-3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chemeClr val="tx1"/>
                </a:solidFill>
                <a:latin typeface="Arial Black"/>
                <a:cs typeface="Arial Black"/>
              </a:rPr>
              <a:t>нас </a:t>
            </a:r>
            <a:r>
              <a:rPr sz="1200" dirty="0">
                <a:solidFill>
                  <a:schemeClr val="tx1"/>
                </a:solidFill>
                <a:latin typeface="Arial Black"/>
                <a:cs typeface="Arial Black"/>
              </a:rPr>
              <a:t>любовью</a:t>
            </a:r>
            <a:r>
              <a:rPr sz="1200" spc="-3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chemeClr val="tx1"/>
                </a:solidFill>
                <a:latin typeface="Arial Black"/>
                <a:cs typeface="Arial Black"/>
              </a:rPr>
              <a:t>к</a:t>
            </a:r>
            <a:r>
              <a:rPr sz="1200" spc="-4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chemeClr val="tx1"/>
                </a:solidFill>
                <a:latin typeface="Arial Black"/>
                <a:cs typeface="Arial Black"/>
              </a:rPr>
              <a:t>жизни».</a:t>
            </a:r>
            <a:endParaRPr sz="12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510"/>
              </a:spcBef>
            </a:pPr>
            <a:r>
              <a:rPr sz="1200" spc="-10" dirty="0">
                <a:solidFill>
                  <a:schemeClr val="tx1"/>
                </a:solidFill>
                <a:latin typeface="Arial Black"/>
                <a:cs typeface="Arial Black"/>
              </a:rPr>
              <a:t>М.Горький</a:t>
            </a:r>
            <a:endParaRPr sz="12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04100" y="2028825"/>
            <a:ext cx="2673350" cy="185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Мы «За!» грудное вскармливание!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93675" marR="186690" lvl="0" indent="0" algn="ctr" defTabSz="914400" eaLnBrk="1" fontAlgn="auto" latinLnBrk="0" hangingPunct="1">
              <a:lnSpc>
                <a:spcPct val="13500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Грудное</a:t>
            </a:r>
            <a:r>
              <a:rPr kumimoji="0" lang="ru-RU" sz="1400" b="1" i="1" u="none" strike="noStrike" kern="0" cap="none" spc="-4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 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вскармливание</a:t>
            </a:r>
            <a:r>
              <a:rPr kumimoji="0" lang="ru-RU" sz="1400" b="1" i="1" u="none" strike="noStrike" kern="0" cap="none" spc="-4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 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–</a:t>
            </a:r>
            <a:r>
              <a:rPr kumimoji="0" lang="ru-RU" sz="1400" b="1" i="1" u="none" strike="noStrike" kern="0" cap="none" spc="-35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 </a:t>
            </a:r>
            <a:r>
              <a:rPr kumimoji="0" lang="ru-RU" sz="1400" b="1" i="1" u="none" strike="noStrike" kern="0" cap="none" spc="-25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это </a:t>
            </a:r>
            <a:r>
              <a:rPr kumimoji="0" lang="ru-RU" sz="1400" b="1" i="1" u="none" strike="noStrike" kern="0" cap="none" spc="-1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профилактика</a:t>
            </a:r>
            <a:endParaRPr kumimoji="0" lang="ru-RU" sz="14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Arimo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-1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Заболеваний органов дыхания</a:t>
            </a:r>
            <a:endParaRPr kumimoji="0" lang="ru-RU" sz="14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Arimo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724" y="8809"/>
            <a:ext cx="1920406" cy="192040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/>
          <a:srcRect l="13333" t="222" r="14000"/>
          <a:stretch/>
        </p:blipFill>
        <p:spPr>
          <a:xfrm>
            <a:off x="3746499" y="428625"/>
            <a:ext cx="2895601" cy="2632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0" y="4924425"/>
            <a:ext cx="2743200" cy="2218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500" y="4162425"/>
            <a:ext cx="2908821" cy="2145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4303" y="5973998"/>
            <a:ext cx="1896020" cy="94496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0984" y="6726919"/>
            <a:ext cx="1755800" cy="3840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6600825"/>
            <a:ext cx="764704" cy="7647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13080" y="7285851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GSouCyrillic" panose="020B7200000000000000" pitchFamily="34" charset="0"/>
              </a:rPr>
              <a:t>Источник : </a:t>
            </a:r>
            <a:r>
              <a:rPr lang="en-US" sz="1200" dirty="0">
                <a:latin typeface="AGSouCyrillic" panose="020B7200000000000000" pitchFamily="34" charset="0"/>
              </a:rPr>
              <a:t>https://vocmp.oblzdrav.ru/</a:t>
            </a:r>
            <a:endParaRPr lang="ru-RU" sz="1200" dirty="0">
              <a:latin typeface="AGSouCyrillic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700" y="3933825"/>
            <a:ext cx="2819400" cy="2088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100" y="352425"/>
            <a:ext cx="1787832" cy="1340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bject 6"/>
          <p:cNvSpPr txBox="1"/>
          <p:nvPr/>
        </p:nvSpPr>
        <p:spPr>
          <a:xfrm>
            <a:off x="469900" y="276225"/>
            <a:ext cx="2708910" cy="700537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r>
              <a:rPr lang="ru-RU" sz="1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Главное свойство молока мамы состоит в том, что оно «приспособлено» именно для вашего ребенка.</a:t>
            </a:r>
          </a:p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r>
              <a:rPr lang="ru-RU" sz="1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нем содержится уникальная совокупность иммунных факторов (лактоферрин, лизоцим, секреторный иммуноглобулин А), благодаря которым молоко обладает значительной антиинфекционной силой. И эта иммунная защита индивидуальна для каждого младенца. С маминым молоком малышу передаются антитела,  оберегающие от множества патогенных микроорганизмов. Этих веществ нет в адаптированных молочных смесях и в молоке животного происхождения (коровьем, козьем). Именно поэтому грудное вскармливание так необходимо ребенку до года. Ведь в этот период иммунная система крохи недостаточно развита и функционирует не в полную силу.</a:t>
            </a:r>
          </a:p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r>
              <a:rPr lang="ru-RU" sz="1200" dirty="0" smtClean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Выяснилось, что дети, находящиеся на грудном вскармливании в течение 6 месяцев и более, заболевали пневмонией в 4 раза реже, чем те, кого кормили грудью только в первые 4 месяца.</a:t>
            </a:r>
            <a:endParaRPr lang="ru-RU" sz="1200" dirty="0">
              <a:solidFill>
                <a:srgbClr val="C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3746500" y="276225"/>
            <a:ext cx="3048000" cy="6355586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r>
              <a:rPr lang="ru-RU" sz="12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Почему же все происходит именно так?</a:t>
            </a:r>
          </a:p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endParaRPr lang="ru-RU" sz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r>
              <a:rPr lang="ru-RU" sz="1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Мама прижимает ребенка к себе, целует, меняет подгузники, купает, при этом вдыхает патогенны с кожи ребенка. В ответ в ее организме активируется иммунная система. Активированные в районе кишечника и бронхов иммунные тема (В-лимфоциты) мигрируют в молочную железу, где начинают секретировать обновленные антитела в молоко. Таким образом ребенок получает </a:t>
            </a:r>
            <a:r>
              <a:rPr lang="ru-RU" sz="12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постоянно обновляемую защиту</a:t>
            </a:r>
            <a:r>
              <a:rPr lang="ru-RU" sz="1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антитела именно к тем патогенам, с которыми он сталкивается.</a:t>
            </a:r>
          </a:p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endParaRPr lang="ru-RU"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endParaRPr lang="ru-RU" sz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endParaRPr lang="ru-RU"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endParaRPr lang="ru-RU" sz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endParaRPr lang="ru-RU"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endParaRPr lang="ru-RU" sz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endParaRPr lang="ru-RU"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endParaRPr lang="ru-RU" sz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endParaRPr lang="ru-RU"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endParaRPr lang="ru-RU" sz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endParaRPr lang="ru-RU" sz="1200" b="1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Лактирующая молочная железа – автономный орган иммунной системы</a:t>
            </a:r>
            <a:endParaRPr lang="ru-RU" sz="12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7404101" y="276225"/>
            <a:ext cx="3124200" cy="7317388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endParaRPr lang="ru-RU" sz="12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endParaRPr lang="ru-RU" sz="12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endParaRPr lang="ru-RU" sz="12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endParaRPr lang="ru-RU" sz="12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endParaRPr lang="ru-RU" sz="12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endParaRPr lang="ru-RU" sz="12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endParaRPr lang="ru-RU" sz="12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r>
              <a:rPr lang="ru-RU" sz="1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молозиве и грудном молоке содержится огромное количество специальных ФАКТОРОВ: фактор размножения бифидобактерий, фактор роста реснитчатого эпителия слизистой дыхательных путей, фактор роста кишечных ворсинок. От рождения и до 2 лет происходит интенсивный рост и созревание альвеол, формирование цилиндрического эпителия с мерцательным аппаратом бронхов. Грудное молоко является готовым пластическим материалом для этих процессов. Лактоферрин грудного молока способен связывать ионы железа, конкурируя и тем самым препятствуя размножению и токсинообразованию железозависимых бактерий – возбудителей тяжелых заболеваний (менингит, пневмония, отит). В молозиве лактоферрина содержится до 7 г/л. В зрелом молоке – 1 г/л.</a:t>
            </a:r>
          </a:p>
          <a:p>
            <a:pPr marL="68580" marR="101600" indent="236220" algn="just">
              <a:lnSpc>
                <a:spcPts val="1550"/>
              </a:lnSpc>
              <a:spcBef>
                <a:spcPts val="80"/>
              </a:spcBef>
            </a:pPr>
            <a:r>
              <a:rPr lang="ru-RU" sz="1200" b="1" dirty="0" smtClean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Кормящая мама – мощная защитная лаборатория, работающая прицельно, эффективно и весь период кормления грудью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ru-RU" sz="1200" b="1" dirty="0" smtClean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3080" y="7285851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GSouCyrillic" panose="020B7200000000000000" pitchFamily="34" charset="0"/>
              </a:rPr>
              <a:t>Источник : </a:t>
            </a:r>
            <a:r>
              <a:rPr lang="en-US" sz="1200" dirty="0">
                <a:latin typeface="AGSouCyrillic" panose="020B7200000000000000" pitchFamily="34" charset="0"/>
              </a:rPr>
              <a:t>https://vocmp.oblzdrav.ru/</a:t>
            </a:r>
            <a:endParaRPr lang="ru-RU" sz="1200" dirty="0">
              <a:latin typeface="AGSouCyrillic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1426</TotalTime>
  <Words>511</Words>
  <Application>Microsoft Office PowerPoint</Application>
  <PresentationFormat>Произвольный</PresentationFormat>
  <Paragraphs>45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2" baseType="lpstr">
      <vt:lpstr>AGSouCyrillic</vt:lpstr>
      <vt:lpstr>Arial</vt:lpstr>
      <vt:lpstr>Arial Black</vt:lpstr>
      <vt:lpstr>Arimo</vt:lpstr>
      <vt:lpstr>Calibri</vt:lpstr>
      <vt:lpstr>DFKai-SB</vt:lpstr>
      <vt:lpstr>Microsoft Sans Serif</vt:lpstr>
      <vt:lpstr>Trebuchet MS</vt:lpstr>
      <vt:lpstr>Wingdings 3</vt:lpstr>
      <vt:lpstr>Грань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Козырева Н.В.</dc:creator>
  <cp:lastModifiedBy>Windows User</cp:lastModifiedBy>
  <cp:revision>14</cp:revision>
  <cp:lastPrinted>2023-12-19T04:58:50Z</cp:lastPrinted>
  <dcterms:created xsi:type="dcterms:W3CDTF">2023-12-15T00:28:12Z</dcterms:created>
  <dcterms:modified xsi:type="dcterms:W3CDTF">2023-12-22T07:37:46Z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2016-12-16T00:00:00Z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2023-12-15T00:00:00Z</vt:filetime>
  </property>
  <property fmtid="{D5CDD505-2E9C-101B-9397-08002B2CF9AE}" pid="5" name="Producer">
    <vt:lpwstr>Microsoft® Office Word 2007</vt:lpwstr>
  </property>
</Properties>
</file>