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1" r:id="rId1"/>
  </p:sldMasterIdLst>
  <p:sldIdLst>
    <p:sldId id="258" r:id="rId2"/>
    <p:sldId id="259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78"/>
      </p:cViewPr>
      <p:guideLst>
        <p:guide orient="horz" pos="2880"/>
        <p:guide pos="49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3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16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5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14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2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3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9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5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9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6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8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9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414872"/>
            <a:ext cx="3276600" cy="1329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83" y="4507845"/>
            <a:ext cx="3135418" cy="1052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1" y="5435097"/>
            <a:ext cx="3160010" cy="517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57" y="5787525"/>
            <a:ext cx="3169144" cy="334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27" y="5971130"/>
            <a:ext cx="3136874" cy="872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90" y="6675980"/>
            <a:ext cx="3160010" cy="6889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565" y="1923788"/>
            <a:ext cx="2908436" cy="2256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3700" y="386297"/>
            <a:ext cx="2981202" cy="20179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714" y="3174293"/>
            <a:ext cx="3024188" cy="2266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6401" y="6980807"/>
            <a:ext cx="1755800" cy="384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6181" y="6227885"/>
            <a:ext cx="1896020" cy="9449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46" y="0"/>
            <a:ext cx="1922333" cy="1922333"/>
          </a:xfrm>
          <a:prstGeom prst="rect">
            <a:avLst/>
          </a:prstGeom>
        </p:spPr>
      </p:pic>
      <p:sp>
        <p:nvSpPr>
          <p:cNvPr id="17" name="object 20"/>
          <p:cNvSpPr txBox="1"/>
          <p:nvPr/>
        </p:nvSpPr>
        <p:spPr>
          <a:xfrm>
            <a:off x="7708900" y="2422823"/>
            <a:ext cx="2984500" cy="1556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i="1" dirty="0" smtClean="0">
                <a:solidFill>
                  <a:srgbClr val="FFC000"/>
                </a:solidFill>
                <a:latin typeface="Arial"/>
                <a:cs typeface="Arial"/>
              </a:rPr>
              <a:t>Мы «За!» грудное вскармливание!</a:t>
            </a:r>
            <a:endParaRPr sz="18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93675" marR="186690" algn="ctr">
              <a:lnSpc>
                <a:spcPct val="135000"/>
              </a:lnSpc>
              <a:spcBef>
                <a:spcPts val="905"/>
              </a:spcBef>
            </a:pPr>
            <a:r>
              <a:rPr sz="1400" b="1" i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Грудное</a:t>
            </a:r>
            <a:r>
              <a:rPr sz="1400" b="1" i="1" spc="-4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вскармливание</a:t>
            </a:r>
            <a:r>
              <a:rPr sz="1400" b="1" i="1" spc="-4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–</a:t>
            </a:r>
            <a:r>
              <a:rPr sz="1400" b="1" i="1" spc="-35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spc="-25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это </a:t>
            </a:r>
            <a:r>
              <a:rPr sz="1400" b="1" i="1" spc="-1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профилактика</a:t>
            </a:r>
            <a:endParaRPr sz="1400" b="1" i="1" dirty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  <a:cs typeface="Arimo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lang="ru-RU" sz="1400" b="1" i="1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ЛОР</a:t>
            </a:r>
            <a:r>
              <a:rPr sz="1400" b="1" i="1" spc="-95" dirty="0" smtClean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spc="-1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заболеваний</a:t>
            </a:r>
            <a:endParaRPr sz="1400" b="1" i="1" dirty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  <a:cs typeface="Arimo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1300" y="5052125"/>
            <a:ext cx="2601343" cy="213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6796693"/>
            <a:ext cx="764704" cy="7647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13080" y="72858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428625"/>
            <a:ext cx="32639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Профилактика острых средних  отитов должна проводиться со  дня рождения Вашей крохи. Для  этого следует кормить ребенка  грудного	возраста</a:t>
            </a:r>
          </a:p>
          <a:p>
            <a:pPr algn="just"/>
            <a:r>
              <a:rPr lang="ru-RU" sz="1400" dirty="0" smtClean="0"/>
              <a:t>исключительно грудью до 6-  месяцев, своевременно ввести  соответствующий	возрасту  прикорм и продолжать  кормление грудью до 2 лет и  более!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При сосании груди ребенок  широко открывает рот, выдвигает  язык, захватывает грудь,  несколькими	короткими  присасывающими движениями  формирует себе «соску», в  которой мамин сосок находится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51300" y="428625"/>
            <a:ext cx="32004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на уровне его мягкого неба и  составляет всего одну треть  сформированной им «соски».</a:t>
            </a:r>
          </a:p>
          <a:p>
            <a:pPr algn="just"/>
            <a:r>
              <a:rPr lang="ru-RU" sz="1400" dirty="0" smtClean="0"/>
              <a:t>Далее язык совершает волнообразные  движения и, придавливая к твердому  небу сформированную им «соску»,  выдавливает молочко. Слышны  глубокие глотательные звуки, а не  чмокание или щелканье. Анатомия  сосания груди эволюционно  сформирована таким образом, что  евстахиева труба (составная часть  органа слуха) при этом хорошо  аэрируется (вентилируется другими  словами), что исключает создание  условий для проникновения в нее  инфекции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61300" y="160207"/>
            <a:ext cx="259715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 искусственном вскармливании,</a:t>
            </a:r>
          </a:p>
          <a:p>
            <a:pPr algn="ctr"/>
            <a:r>
              <a:rPr lang="ru-RU" sz="1400" dirty="0" smtClean="0"/>
              <a:t>как и при постоянном использовании</a:t>
            </a:r>
          </a:p>
          <a:p>
            <a:pPr algn="ctr"/>
            <a:r>
              <a:rPr lang="ru-RU" sz="1400" dirty="0" smtClean="0"/>
              <a:t>пустышек, механизм сосания иной –  по типу «коктейльной трубочки», и  за счет возникающего при этом  присасывающего      эффекта	в  евстахиеву трубу попадают  инфекционные агенты (стрептококки,  стафилококки и др.), всегда  присутствующие   в   носоглотке.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Далее вступает в действие механизм  нарушения  аэрации за счет  воспалительного отека, и возникает  острый отит.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3668860"/>
            <a:ext cx="2701005" cy="2005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67" b="17500"/>
          <a:stretch/>
        </p:blipFill>
        <p:spPr>
          <a:xfrm rot="16200000">
            <a:off x="4186836" y="4331689"/>
            <a:ext cx="2895600" cy="3014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943225"/>
            <a:ext cx="2952750" cy="1864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813080" y="72858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1041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243</Words>
  <Application>Microsoft Office PowerPoint</Application>
  <PresentationFormat>Произвольный</PresentationFormat>
  <Paragraphs>37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AGSouCyrillic</vt:lpstr>
      <vt:lpstr>Arial</vt:lpstr>
      <vt:lpstr>Arimo</vt:lpstr>
      <vt:lpstr>DFKai-SB</vt:lpstr>
      <vt:lpstr>Trebuchet MS</vt:lpstr>
      <vt:lpstr>Wingdings 3</vt:lpstr>
      <vt:lpstr>Грань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Козырева Н.В.</dc:creator>
  <cp:lastModifiedBy>Windows User</cp:lastModifiedBy>
  <cp:revision>5</cp:revision>
  <dcterms:created xsi:type="dcterms:W3CDTF">2023-12-15T00:26:25Z</dcterms:created>
  <dcterms:modified xsi:type="dcterms:W3CDTF">2023-12-22T07:35:11Z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2016-09-12T00:00:00Z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2023-12-15T00:00:00Z</vt:filetime>
  </property>
</Properties>
</file>