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</p:sldIdLst>
  <p:sldSz cx="10693400" cy="756285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78"/>
      </p:cViewPr>
      <p:guideLst>
        <p:guide orient="horz" pos="2880"/>
        <p:guide pos="4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900" y="-9338"/>
            <a:ext cx="10723576" cy="7581526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69" y="2651667"/>
            <a:ext cx="6814024" cy="1815505"/>
          </a:xfrm>
        </p:spPr>
        <p:txBody>
          <a:bodyPr anchor="b">
            <a:noAutofit/>
          </a:bodyPr>
          <a:lstStyle>
            <a:lvl1pPr algn="r">
              <a:defRPr sz="5955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69" y="4467170"/>
            <a:ext cx="6814024" cy="120963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03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254"/>
            <a:ext cx="7423299" cy="3753414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3" y="4929858"/>
            <a:ext cx="7423299" cy="173242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18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2253"/>
            <a:ext cx="7101080" cy="3333256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645" y="4005510"/>
            <a:ext cx="6338160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29858"/>
            <a:ext cx="7423300" cy="173242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1611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3230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1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130553"/>
            <a:ext cx="7423300" cy="2862216"/>
          </a:xfrm>
        </p:spPr>
        <p:txBody>
          <a:bodyPr anchor="b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1669511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588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2253"/>
            <a:ext cx="7101080" cy="3333256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5668"/>
            <a:ext cx="7423301" cy="56710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1669511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1611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3230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013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01" y="672253"/>
            <a:ext cx="7415991" cy="3333256"/>
          </a:xfrm>
        </p:spPr>
        <p:txBody>
          <a:bodyPr anchor="ctr">
            <a:normAutofit/>
          </a:bodyPr>
          <a:lstStyle>
            <a:lvl1pPr algn="l">
              <a:defRPr sz="485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5668"/>
            <a:ext cx="7423301" cy="56710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1669511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1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956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0134" y="672254"/>
            <a:ext cx="1144666" cy="579118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892" y="672254"/>
            <a:ext cx="6075294" cy="579118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587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99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80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978458"/>
            <a:ext cx="7423300" cy="2014313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92769"/>
            <a:ext cx="742330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46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253"/>
            <a:ext cx="7423299" cy="14565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894" y="2382650"/>
            <a:ext cx="3611372" cy="4279629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819" y="2382651"/>
            <a:ext cx="3611373" cy="4279630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93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2253"/>
            <a:ext cx="7423298" cy="145654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3084"/>
            <a:ext cx="3614369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92" y="3018575"/>
            <a:ext cx="3614369" cy="364370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821" y="2383084"/>
            <a:ext cx="3614369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821" y="3018575"/>
            <a:ext cx="3614369" cy="364370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04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672253"/>
            <a:ext cx="7423299" cy="14565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3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1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1652627"/>
            <a:ext cx="3262963" cy="1409864"/>
          </a:xfrm>
        </p:spPr>
        <p:txBody>
          <a:bodyPr anchor="b">
            <a:normAutofit/>
          </a:bodyPr>
          <a:lstStyle>
            <a:lvl1pPr>
              <a:defRPr sz="220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408" y="567848"/>
            <a:ext cx="3959782" cy="609443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3062490"/>
            <a:ext cx="3262963" cy="2850073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81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5293995"/>
            <a:ext cx="7423299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892" y="672254"/>
            <a:ext cx="7423299" cy="424097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5918981"/>
            <a:ext cx="7423299" cy="743299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01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1" y="-9338"/>
            <a:ext cx="10723578" cy="758152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893" y="672253"/>
            <a:ext cx="7423298" cy="1456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2651"/>
            <a:ext cx="7423299" cy="4279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1149" y="6662281"/>
            <a:ext cx="80005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893" y="6662281"/>
            <a:ext cx="5406310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690" y="6662281"/>
            <a:ext cx="599502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82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0" y="4162425"/>
            <a:ext cx="2743200" cy="17632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25627" y="264668"/>
            <a:ext cx="2708910" cy="150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Профилактика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рака</a:t>
            </a:r>
            <a:r>
              <a:rPr sz="12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 депрессий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Arial"/>
              <a:cs typeface="Arial"/>
            </a:endParaRPr>
          </a:p>
          <a:p>
            <a:pPr marL="12700" marR="5080" indent="191770" algn="just">
              <a:lnSpc>
                <a:spcPct val="95900"/>
              </a:lnSpc>
              <a:tabLst>
                <a:tab pos="1715135" algn="l"/>
              </a:tabLst>
            </a:pPr>
            <a:r>
              <a:rPr sz="1100" b="1" spc="-5" dirty="0">
                <a:latin typeface="Arial"/>
                <a:cs typeface="Arial"/>
              </a:rPr>
              <a:t>Казалось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бы,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что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общего</a:t>
            </a:r>
            <a:r>
              <a:rPr sz="1100" b="1" dirty="0">
                <a:latin typeface="Arial"/>
                <a:cs typeface="Arial"/>
              </a:rPr>
              <a:t> у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онкологических</a:t>
            </a:r>
            <a:r>
              <a:rPr sz="1100" b="1" dirty="0">
                <a:latin typeface="Arial"/>
                <a:cs typeface="Arial"/>
              </a:rPr>
              <a:t> и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психических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болезней?</a:t>
            </a:r>
            <a:r>
              <a:rPr sz="1100" b="1" dirty="0">
                <a:latin typeface="Arial"/>
                <a:cs typeface="Arial"/>
              </a:rPr>
              <a:t> И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те,</a:t>
            </a:r>
            <a:r>
              <a:rPr sz="1100" b="1" dirty="0">
                <a:latin typeface="Arial"/>
                <a:cs typeface="Arial"/>
              </a:rPr>
              <a:t> и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другие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определяются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гормональными</a:t>
            </a:r>
            <a:r>
              <a:rPr sz="1100" b="1" dirty="0">
                <a:latin typeface="Arial"/>
                <a:cs typeface="Arial"/>
              </a:rPr>
              <a:t> и 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ме</a:t>
            </a:r>
            <a:r>
              <a:rPr sz="1100" b="1" spc="-5" dirty="0">
                <a:latin typeface="Arial"/>
                <a:cs typeface="Arial"/>
              </a:rPr>
              <a:t>табо</a:t>
            </a:r>
            <a:r>
              <a:rPr sz="1100" b="1" spc="-10" dirty="0">
                <a:latin typeface="Arial"/>
                <a:cs typeface="Arial"/>
              </a:rPr>
              <a:t>л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-5" dirty="0">
                <a:latin typeface="Arial"/>
                <a:cs typeface="Arial"/>
              </a:rPr>
              <a:t>чес</a:t>
            </a:r>
            <a:r>
              <a:rPr sz="1100" b="1" spc="-15" dirty="0">
                <a:latin typeface="Arial"/>
                <a:cs typeface="Arial"/>
              </a:rPr>
              <a:t>к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-15" dirty="0">
                <a:latin typeface="Arial"/>
                <a:cs typeface="Arial"/>
              </a:rPr>
              <a:t>м</a:t>
            </a:r>
            <a:r>
              <a:rPr sz="1100" b="1" dirty="0">
                <a:latin typeface="Arial"/>
                <a:cs typeface="Arial"/>
              </a:rPr>
              <a:t>и	и</a:t>
            </a:r>
            <a:r>
              <a:rPr sz="1100" b="1" spc="-5" dirty="0">
                <a:latin typeface="Arial"/>
                <a:cs typeface="Arial"/>
              </a:rPr>
              <a:t>зм</a:t>
            </a:r>
            <a:r>
              <a:rPr sz="1100" b="1" spc="-15" dirty="0">
                <a:latin typeface="Arial"/>
                <a:cs typeface="Arial"/>
              </a:rPr>
              <a:t>е</a:t>
            </a:r>
            <a:r>
              <a:rPr sz="1100" b="1" dirty="0">
                <a:latin typeface="Arial"/>
                <a:cs typeface="Arial"/>
              </a:rPr>
              <a:t>н</a:t>
            </a:r>
            <a:r>
              <a:rPr sz="1100" b="1" spc="-5" dirty="0">
                <a:latin typeface="Arial"/>
                <a:cs typeface="Arial"/>
              </a:rPr>
              <a:t>е</a:t>
            </a:r>
            <a:r>
              <a:rPr sz="1100" b="1" spc="-10" dirty="0">
                <a:latin typeface="Arial"/>
                <a:cs typeface="Arial"/>
              </a:rPr>
              <a:t>н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-10" dirty="0">
                <a:latin typeface="Arial"/>
                <a:cs typeface="Arial"/>
              </a:rPr>
              <a:t>я</a:t>
            </a:r>
            <a:r>
              <a:rPr sz="1100" b="1" dirty="0">
                <a:latin typeface="Arial"/>
                <a:cs typeface="Arial"/>
              </a:rPr>
              <a:t>м</a:t>
            </a:r>
            <a:r>
              <a:rPr sz="1100" b="1" spc="-10" dirty="0">
                <a:latin typeface="Arial"/>
                <a:cs typeface="Arial"/>
              </a:rPr>
              <a:t>и</a:t>
            </a:r>
            <a:r>
              <a:rPr sz="1100" b="1" dirty="0">
                <a:latin typeface="Arial"/>
                <a:cs typeface="Arial"/>
              </a:rPr>
              <a:t>.  Именно</a:t>
            </a:r>
            <a:r>
              <a:rPr sz="1100" b="1" spc="24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нормальный</a:t>
            </a:r>
            <a:r>
              <a:rPr sz="1100" b="1" spc="254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обмен</a:t>
            </a:r>
            <a:r>
              <a:rPr sz="1100" b="1" spc="25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веществ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7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нормальное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течение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гормональных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627" y="1724914"/>
            <a:ext cx="1020444" cy="355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95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перестроек,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ts val="1295"/>
              </a:lnSpc>
            </a:pPr>
            <a:r>
              <a:rPr sz="1100" b="1" spc="-5" dirty="0">
                <a:latin typeface="Arial"/>
                <a:cs typeface="Arial"/>
              </a:rPr>
              <a:t>беременности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9822" y="1724914"/>
            <a:ext cx="166433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443230" marR="5080" indent="-431165">
              <a:lnSpc>
                <a:spcPts val="1270"/>
              </a:lnSpc>
              <a:spcBef>
                <a:spcPts val="185"/>
              </a:spcBef>
              <a:tabLst>
                <a:tab pos="842644" algn="l"/>
                <a:tab pos="1010285" algn="l"/>
                <a:tab pos="1143000" algn="l"/>
              </a:tabLst>
            </a:pPr>
            <a:r>
              <a:rPr sz="1100" b="1" spc="-5" dirty="0">
                <a:latin typeface="Arial"/>
                <a:cs typeface="Arial"/>
              </a:rPr>
              <a:t>кот</a:t>
            </a:r>
            <a:r>
              <a:rPr sz="1100" b="1" dirty="0">
                <a:latin typeface="Arial"/>
                <a:cs typeface="Arial"/>
              </a:rPr>
              <a:t>о</a:t>
            </a:r>
            <a:r>
              <a:rPr sz="1100" b="1" spc="-20" dirty="0">
                <a:latin typeface="Arial"/>
                <a:cs typeface="Arial"/>
              </a:rPr>
              <a:t>р</a:t>
            </a:r>
            <a:r>
              <a:rPr sz="1100" b="1" spc="-10" dirty="0">
                <a:latin typeface="Arial"/>
                <a:cs typeface="Arial"/>
              </a:rPr>
              <a:t>ы</a:t>
            </a:r>
            <a:r>
              <a:rPr sz="1100" b="1" dirty="0">
                <a:latin typeface="Arial"/>
                <a:cs typeface="Arial"/>
              </a:rPr>
              <a:t>м	в		п</a:t>
            </a:r>
            <a:r>
              <a:rPr sz="1100" b="1" spc="-5" dirty="0">
                <a:latin typeface="Arial"/>
                <a:cs typeface="Arial"/>
              </a:rPr>
              <a:t>е</a:t>
            </a:r>
            <a:r>
              <a:rPr sz="1100" b="1" spc="-20" dirty="0">
                <a:latin typeface="Arial"/>
                <a:cs typeface="Arial"/>
              </a:rPr>
              <a:t>р</a:t>
            </a:r>
            <a:r>
              <a:rPr sz="1100" b="1" dirty="0">
                <a:latin typeface="Arial"/>
                <a:cs typeface="Arial"/>
              </a:rPr>
              <a:t>иод  и		</a:t>
            </a:r>
            <a:r>
              <a:rPr sz="1100" b="1" spc="-10" dirty="0">
                <a:latin typeface="Arial"/>
                <a:cs typeface="Arial"/>
              </a:rPr>
              <a:t>л</a:t>
            </a:r>
            <a:r>
              <a:rPr sz="1100" b="1" spc="-5" dirty="0">
                <a:latin typeface="Arial"/>
                <a:cs typeface="Arial"/>
              </a:rPr>
              <a:t>акта</a:t>
            </a:r>
            <a:r>
              <a:rPr sz="1100" b="1" dirty="0">
                <a:latin typeface="Arial"/>
                <a:cs typeface="Arial"/>
              </a:rPr>
              <a:t>ц</a:t>
            </a:r>
            <a:r>
              <a:rPr sz="1100" b="1" spc="-10" dirty="0">
                <a:latin typeface="Arial"/>
                <a:cs typeface="Arial"/>
              </a:rPr>
              <a:t>и</a:t>
            </a:r>
            <a:r>
              <a:rPr sz="1100" b="1" dirty="0">
                <a:latin typeface="Arial"/>
                <a:cs typeface="Arial"/>
              </a:rPr>
              <a:t>и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5627" y="2046477"/>
            <a:ext cx="2709545" cy="24726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715" algn="just">
              <a:lnSpc>
                <a:spcPct val="95900"/>
              </a:lnSpc>
              <a:spcBef>
                <a:spcPts val="155"/>
              </a:spcBef>
            </a:pPr>
            <a:r>
              <a:rPr sz="1100" b="1" spc="-5" dirty="0">
                <a:latin typeface="Arial"/>
                <a:cs typeface="Arial"/>
              </a:rPr>
              <a:t>подвергается женщина, снижают риск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развития депрессий </a:t>
            </a:r>
            <a:r>
              <a:rPr sz="1100" b="1" dirty="0">
                <a:latin typeface="Arial"/>
                <a:cs typeface="Arial"/>
              </a:rPr>
              <a:t>и разных </a:t>
            </a:r>
            <a:r>
              <a:rPr sz="1100" b="1" spc="-5" dirty="0">
                <a:latin typeface="Arial"/>
                <a:cs typeface="Arial"/>
              </a:rPr>
              <a:t>видов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рака</a:t>
            </a:r>
            <a:r>
              <a:rPr sz="1100" b="1" dirty="0">
                <a:latin typeface="Arial"/>
                <a:cs typeface="Arial"/>
              </a:rPr>
              <a:t> в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будущем.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Медицинская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статистика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утверждает,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более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высоким</a:t>
            </a:r>
            <a:r>
              <a:rPr sz="1100" b="1" spc="30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риском</a:t>
            </a:r>
            <a:r>
              <a:rPr sz="1100" b="1" spc="30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столкнуться</a:t>
            </a:r>
            <a:r>
              <a:rPr sz="1100" b="1" spc="30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с 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раком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молочных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желез</a:t>
            </a:r>
            <a:r>
              <a:rPr sz="1100" b="1" dirty="0">
                <a:latin typeface="Arial"/>
                <a:cs typeface="Arial"/>
              </a:rPr>
              <a:t> и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половых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органов обладают </a:t>
            </a:r>
            <a:r>
              <a:rPr sz="1100" b="1" dirty="0">
                <a:latin typeface="Arial"/>
                <a:cs typeface="Arial"/>
              </a:rPr>
              <a:t>не </a:t>
            </a:r>
            <a:r>
              <a:rPr sz="1100" b="1" spc="-5" dirty="0">
                <a:latin typeface="Arial"/>
                <a:cs typeface="Arial"/>
              </a:rPr>
              <a:t>рожавшие </a:t>
            </a:r>
            <a:r>
              <a:rPr sz="1100" b="1" dirty="0">
                <a:latin typeface="Arial"/>
                <a:cs typeface="Arial"/>
              </a:rPr>
              <a:t>и не 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кормившие грудью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женщины.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 dirty="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Профилактика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остеопорозов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Arial"/>
              <a:cs typeface="Arial"/>
            </a:endParaRPr>
          </a:p>
          <a:p>
            <a:pPr marL="12700" marR="5080" indent="191770" algn="just">
              <a:lnSpc>
                <a:spcPct val="95800"/>
              </a:lnSpc>
            </a:pPr>
            <a:r>
              <a:rPr sz="1100" b="1" spc="-5" dirty="0">
                <a:latin typeface="Arial"/>
                <a:cs typeface="Arial"/>
              </a:rPr>
              <a:t>Заблуждением является мнение </a:t>
            </a:r>
            <a:r>
              <a:rPr sz="1100" b="1" dirty="0">
                <a:latin typeface="Arial"/>
                <a:cs typeface="Arial"/>
              </a:rPr>
              <a:t>о 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том,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что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с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молоком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из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организма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вымывается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кальций.</a:t>
            </a:r>
            <a:r>
              <a:rPr sz="1100" b="1" dirty="0">
                <a:latin typeface="Arial"/>
                <a:cs typeface="Arial"/>
              </a:rPr>
              <a:t> Именно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лактация</a:t>
            </a:r>
            <a:r>
              <a:rPr sz="1100" b="1" spc="26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стимулирует</a:t>
            </a:r>
            <a:r>
              <a:rPr sz="1100" b="1" spc="25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всасывание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5627" y="4485513"/>
            <a:ext cx="270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кальция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активной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формы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витамина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5627" y="4647057"/>
            <a:ext cx="270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6075" algn="l"/>
                <a:tab pos="1137920" algn="l"/>
                <a:tab pos="1974214" algn="l"/>
              </a:tabLst>
            </a:pPr>
            <a:r>
              <a:rPr sz="1100" b="1" spc="-10" dirty="0">
                <a:latin typeface="Arial"/>
                <a:cs typeface="Arial"/>
              </a:rPr>
              <a:t>D</a:t>
            </a:r>
            <a:r>
              <a:rPr sz="1100" b="1" dirty="0">
                <a:latin typeface="Arial"/>
                <a:cs typeface="Arial"/>
              </a:rPr>
              <a:t>,	</a:t>
            </a:r>
            <a:r>
              <a:rPr sz="1100" b="1" spc="-5" dirty="0">
                <a:latin typeface="Arial"/>
                <a:cs typeface="Arial"/>
              </a:rPr>
              <a:t>кот</a:t>
            </a:r>
            <a:r>
              <a:rPr sz="1100" b="1" dirty="0">
                <a:latin typeface="Arial"/>
                <a:cs typeface="Arial"/>
              </a:rPr>
              <a:t>о</a:t>
            </a:r>
            <a:r>
              <a:rPr sz="1100" b="1" spc="-20" dirty="0">
                <a:latin typeface="Arial"/>
                <a:cs typeface="Arial"/>
              </a:rPr>
              <a:t>р</a:t>
            </a:r>
            <a:r>
              <a:rPr sz="1100" b="1" dirty="0">
                <a:latin typeface="Arial"/>
                <a:cs typeface="Arial"/>
              </a:rPr>
              <a:t>ый	по</a:t>
            </a:r>
            <a:r>
              <a:rPr sz="1100" b="1" spc="-5" dirty="0">
                <a:latin typeface="Arial"/>
                <a:cs typeface="Arial"/>
              </a:rPr>
              <a:t>м</a:t>
            </a:r>
            <a:r>
              <a:rPr sz="1100" b="1" dirty="0">
                <a:latin typeface="Arial"/>
                <a:cs typeface="Arial"/>
              </a:rPr>
              <a:t>о</a:t>
            </a:r>
            <a:r>
              <a:rPr sz="1100" b="1" spc="-20" dirty="0">
                <a:latin typeface="Arial"/>
                <a:cs typeface="Arial"/>
              </a:rPr>
              <a:t>г</a:t>
            </a:r>
            <a:r>
              <a:rPr sz="1100" b="1" spc="-5" dirty="0">
                <a:latin typeface="Arial"/>
                <a:cs typeface="Arial"/>
              </a:rPr>
              <a:t>ае</a:t>
            </a:r>
            <a:r>
              <a:rPr sz="1100" b="1" dirty="0">
                <a:latin typeface="Arial"/>
                <a:cs typeface="Arial"/>
              </a:rPr>
              <a:t>т	</a:t>
            </a:r>
            <a:r>
              <a:rPr sz="1100" b="1" spc="-30" dirty="0">
                <a:latin typeface="Arial"/>
                <a:cs typeface="Arial"/>
              </a:rPr>
              <a:t>у</a:t>
            </a:r>
            <a:r>
              <a:rPr sz="1100" b="1" spc="-5" dirty="0">
                <a:latin typeface="Arial"/>
                <a:cs typeface="Arial"/>
              </a:rPr>
              <a:t>сва</a:t>
            </a:r>
            <a:r>
              <a:rPr sz="1100" b="1" spc="5" dirty="0">
                <a:latin typeface="Arial"/>
                <a:cs typeface="Arial"/>
              </a:rPr>
              <a:t>и</a:t>
            </a:r>
            <a:r>
              <a:rPr sz="1100" b="1" dirty="0">
                <a:latin typeface="Arial"/>
                <a:cs typeface="Arial"/>
              </a:rPr>
              <a:t>в</a:t>
            </a:r>
            <a:r>
              <a:rPr sz="1100" b="1" spc="-15" dirty="0">
                <a:latin typeface="Arial"/>
                <a:cs typeface="Arial"/>
              </a:rPr>
              <a:t>а</a:t>
            </a:r>
            <a:r>
              <a:rPr sz="1100" b="1" dirty="0">
                <a:latin typeface="Arial"/>
                <a:cs typeface="Arial"/>
              </a:rPr>
              <a:t>ть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5627" y="4807077"/>
            <a:ext cx="27082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9780" algn="l"/>
                <a:tab pos="1697355" algn="l"/>
              </a:tabLst>
            </a:pPr>
            <a:r>
              <a:rPr sz="1100" b="1" spc="-5" dirty="0">
                <a:latin typeface="Arial"/>
                <a:cs typeface="Arial"/>
              </a:rPr>
              <a:t>кальция.	Последние	исследования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5627" y="4968621"/>
            <a:ext cx="2707640" cy="3536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260"/>
              </a:lnSpc>
              <a:spcBef>
                <a:spcPts val="195"/>
              </a:spcBef>
            </a:pPr>
            <a:r>
              <a:rPr sz="1100" b="1" spc="-5" dirty="0">
                <a:latin typeface="Arial"/>
                <a:cs typeface="Arial"/>
              </a:rPr>
              <a:t>показывают,</a:t>
            </a:r>
            <a:r>
              <a:rPr sz="1100" b="1" spc="2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что</a:t>
            </a:r>
            <a:r>
              <a:rPr sz="1100" b="1" spc="2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после</a:t>
            </a:r>
            <a:r>
              <a:rPr sz="1100" b="1" spc="2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прекращения </a:t>
            </a:r>
            <a:r>
              <a:rPr sz="1100" b="1" spc="-29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кормления</a:t>
            </a:r>
            <a:r>
              <a:rPr sz="1100" b="1" spc="2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грудью</a:t>
            </a:r>
            <a:r>
              <a:rPr sz="1100" b="1" spc="2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плотность</a:t>
            </a:r>
            <a:r>
              <a:rPr sz="1100" b="1" spc="2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костей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5627" y="5288660"/>
            <a:ext cx="270954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  <a:tabLst>
                <a:tab pos="1151890" algn="l"/>
                <a:tab pos="1191895" algn="l"/>
                <a:tab pos="1449070" algn="l"/>
                <a:tab pos="2522220" algn="l"/>
              </a:tabLst>
            </a:pPr>
            <a:r>
              <a:rPr sz="1100" b="1" dirty="0">
                <a:latin typeface="Arial"/>
                <a:cs typeface="Arial"/>
              </a:rPr>
              <a:t>во</a:t>
            </a:r>
            <a:r>
              <a:rPr sz="1100" b="1" spc="-15" dirty="0">
                <a:latin typeface="Arial"/>
                <a:cs typeface="Arial"/>
              </a:rPr>
              <a:t>з</a:t>
            </a:r>
            <a:r>
              <a:rPr sz="1100" b="1" dirty="0">
                <a:latin typeface="Arial"/>
                <a:cs typeface="Arial"/>
              </a:rPr>
              <a:t>вр</a:t>
            </a:r>
            <a:r>
              <a:rPr sz="1100" b="1" spc="-5" dirty="0">
                <a:latin typeface="Arial"/>
                <a:cs typeface="Arial"/>
              </a:rPr>
              <a:t>а</a:t>
            </a:r>
            <a:r>
              <a:rPr sz="1100" b="1" spc="-10" dirty="0">
                <a:latin typeface="Arial"/>
                <a:cs typeface="Arial"/>
              </a:rPr>
              <a:t>щ</a:t>
            </a:r>
            <a:r>
              <a:rPr sz="1100" b="1" spc="-5" dirty="0">
                <a:latin typeface="Arial"/>
                <a:cs typeface="Arial"/>
              </a:rPr>
              <a:t>ае</a:t>
            </a:r>
            <a:r>
              <a:rPr sz="1100" b="1" dirty="0">
                <a:latin typeface="Arial"/>
                <a:cs typeface="Arial"/>
              </a:rPr>
              <a:t>тся		к	</a:t>
            </a:r>
            <a:r>
              <a:rPr sz="1100" b="1" spc="-10" dirty="0">
                <a:latin typeface="Arial"/>
                <a:cs typeface="Arial"/>
              </a:rPr>
              <a:t>п</a:t>
            </a:r>
            <a:r>
              <a:rPr sz="1100" b="1" dirty="0">
                <a:latin typeface="Arial"/>
                <a:cs typeface="Arial"/>
              </a:rPr>
              <a:t>ок</a:t>
            </a:r>
            <a:r>
              <a:rPr sz="1100" b="1" spc="-5" dirty="0">
                <a:latin typeface="Arial"/>
                <a:cs typeface="Arial"/>
              </a:rPr>
              <a:t>азате</a:t>
            </a:r>
            <a:r>
              <a:rPr sz="1100" b="1" spc="-10" dirty="0">
                <a:latin typeface="Arial"/>
                <a:cs typeface="Arial"/>
              </a:rPr>
              <a:t>л</a:t>
            </a:r>
            <a:r>
              <a:rPr sz="1100" b="1" dirty="0">
                <a:latin typeface="Arial"/>
                <a:cs typeface="Arial"/>
              </a:rPr>
              <a:t>ям	</a:t>
            </a:r>
            <a:r>
              <a:rPr sz="1100" b="1" spc="-10" dirty="0">
                <a:latin typeface="Arial"/>
                <a:cs typeface="Arial"/>
              </a:rPr>
              <a:t>д</a:t>
            </a:r>
            <a:r>
              <a:rPr sz="1100" b="1" dirty="0">
                <a:latin typeface="Arial"/>
                <a:cs typeface="Arial"/>
              </a:rPr>
              <a:t>о  </a:t>
            </a:r>
            <a:r>
              <a:rPr sz="1100" b="1" spc="-5" dirty="0">
                <a:latin typeface="Arial"/>
                <a:cs typeface="Arial"/>
              </a:rPr>
              <a:t>беременности	или</a:t>
            </a:r>
            <a:r>
              <a:rPr sz="1100" b="1" spc="2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становится</a:t>
            </a:r>
            <a:r>
              <a:rPr sz="1100" b="1" spc="25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даже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5627" y="5610605"/>
            <a:ext cx="27076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6905" algn="l"/>
                <a:tab pos="1243330" algn="l"/>
                <a:tab pos="2059305" algn="l"/>
              </a:tabLst>
            </a:pPr>
            <a:r>
              <a:rPr sz="1100" b="1" dirty="0">
                <a:latin typeface="Arial"/>
                <a:cs typeface="Arial"/>
              </a:rPr>
              <a:t>вы</a:t>
            </a:r>
            <a:r>
              <a:rPr sz="1100" b="1" spc="-10" dirty="0">
                <a:latin typeface="Arial"/>
                <a:cs typeface="Arial"/>
              </a:rPr>
              <a:t>ш</a:t>
            </a:r>
            <a:r>
              <a:rPr sz="1100" b="1" spc="-5" dirty="0">
                <a:latin typeface="Arial"/>
                <a:cs typeface="Arial"/>
              </a:rPr>
              <a:t>е</a:t>
            </a:r>
            <a:r>
              <a:rPr sz="1100" b="1" dirty="0">
                <a:latin typeface="Arial"/>
                <a:cs typeface="Arial"/>
              </a:rPr>
              <a:t>.	</a:t>
            </a:r>
            <a:r>
              <a:rPr sz="1100" b="1" spc="-15" dirty="0">
                <a:latin typeface="Arial"/>
                <a:cs typeface="Arial"/>
              </a:rPr>
              <a:t>Т</a:t>
            </a:r>
            <a:r>
              <a:rPr sz="1100" b="1" spc="-5" dirty="0">
                <a:latin typeface="Arial"/>
                <a:cs typeface="Arial"/>
              </a:rPr>
              <a:t>аки</a:t>
            </a:r>
            <a:r>
              <a:rPr sz="1100" b="1" dirty="0">
                <a:latin typeface="Arial"/>
                <a:cs typeface="Arial"/>
              </a:rPr>
              <a:t>м	об</a:t>
            </a:r>
            <a:r>
              <a:rPr sz="1100" b="1" spc="-20" dirty="0">
                <a:latin typeface="Arial"/>
                <a:cs typeface="Arial"/>
              </a:rPr>
              <a:t>р</a:t>
            </a:r>
            <a:r>
              <a:rPr sz="1100" b="1" spc="-5" dirty="0">
                <a:latin typeface="Arial"/>
                <a:cs typeface="Arial"/>
              </a:rPr>
              <a:t>азом</a:t>
            </a:r>
            <a:r>
              <a:rPr sz="1100" b="1" dirty="0">
                <a:latin typeface="Arial"/>
                <a:cs typeface="Arial"/>
              </a:rPr>
              <a:t>,	</a:t>
            </a:r>
            <a:r>
              <a:rPr sz="1100" b="1" spc="-10" dirty="0">
                <a:latin typeface="Arial"/>
                <a:cs typeface="Arial"/>
              </a:rPr>
              <a:t>л</a:t>
            </a:r>
            <a:r>
              <a:rPr sz="1100" b="1" spc="-5" dirty="0">
                <a:latin typeface="Arial"/>
                <a:cs typeface="Arial"/>
              </a:rPr>
              <a:t>акт</a:t>
            </a:r>
            <a:r>
              <a:rPr sz="1100" b="1" spc="-20" dirty="0">
                <a:latin typeface="Arial"/>
                <a:cs typeface="Arial"/>
              </a:rPr>
              <a:t>а</a:t>
            </a:r>
            <a:r>
              <a:rPr sz="1100" b="1" dirty="0">
                <a:latin typeface="Arial"/>
                <a:cs typeface="Arial"/>
              </a:rPr>
              <a:t>ц</a:t>
            </a:r>
            <a:r>
              <a:rPr sz="1100" b="1" spc="-10" dirty="0">
                <a:latin typeface="Arial"/>
                <a:cs typeface="Arial"/>
              </a:rPr>
              <a:t>и</a:t>
            </a:r>
            <a:r>
              <a:rPr sz="1100" b="1" dirty="0">
                <a:latin typeface="Arial"/>
                <a:cs typeface="Arial"/>
              </a:rPr>
              <a:t>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9485" y="5772150"/>
            <a:ext cx="1305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0190" algn="l"/>
                <a:tab pos="973455" algn="l"/>
              </a:tabLst>
            </a:pPr>
            <a:r>
              <a:rPr sz="1100" b="1" dirty="0">
                <a:latin typeface="Arial"/>
                <a:cs typeface="Arial"/>
              </a:rPr>
              <a:t>и	</a:t>
            </a:r>
            <a:r>
              <a:rPr sz="1100" b="1" spc="-5" dirty="0">
                <a:latin typeface="Arial"/>
                <a:cs typeface="Arial"/>
              </a:rPr>
              <a:t>с</a:t>
            </a:r>
            <a:r>
              <a:rPr sz="1100" b="1" spc="-10" dirty="0">
                <a:latin typeface="Arial"/>
                <a:cs typeface="Arial"/>
              </a:rPr>
              <a:t>н</a:t>
            </a:r>
            <a:r>
              <a:rPr sz="1100" b="1" dirty="0">
                <a:latin typeface="Arial"/>
                <a:cs typeface="Arial"/>
              </a:rPr>
              <a:t>иж</a:t>
            </a:r>
            <a:r>
              <a:rPr sz="1100" b="1" spc="-5" dirty="0">
                <a:latin typeface="Arial"/>
                <a:cs typeface="Arial"/>
              </a:rPr>
              <a:t>ае</a:t>
            </a:r>
            <a:r>
              <a:rPr sz="1100" b="1" dirty="0">
                <a:latin typeface="Arial"/>
                <a:cs typeface="Arial"/>
              </a:rPr>
              <a:t>т	</a:t>
            </a:r>
            <a:r>
              <a:rPr sz="1100" b="1" spc="-15" dirty="0">
                <a:latin typeface="Arial"/>
                <a:cs typeface="Arial"/>
              </a:rPr>
              <a:t>р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-5" dirty="0">
                <a:latin typeface="Arial"/>
                <a:cs typeface="Arial"/>
              </a:rPr>
              <a:t>ск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5627" y="5772150"/>
            <a:ext cx="1276985" cy="5137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260"/>
              </a:lnSpc>
              <a:spcBef>
                <a:spcPts val="195"/>
              </a:spcBef>
              <a:tabLst>
                <a:tab pos="875665" algn="l"/>
              </a:tabLst>
            </a:pPr>
            <a:r>
              <a:rPr sz="1100" b="1" spc="-15" dirty="0">
                <a:latin typeface="Arial"/>
                <a:cs typeface="Arial"/>
              </a:rPr>
              <a:t>у</a:t>
            </a:r>
            <a:r>
              <a:rPr sz="1100" b="1" spc="-5" dirty="0">
                <a:latin typeface="Arial"/>
                <a:cs typeface="Arial"/>
              </a:rPr>
              <a:t>кре</a:t>
            </a:r>
            <a:r>
              <a:rPr sz="1100" b="1" dirty="0">
                <a:latin typeface="Arial"/>
                <a:cs typeface="Arial"/>
              </a:rPr>
              <a:t>п</a:t>
            </a:r>
            <a:r>
              <a:rPr sz="1100" b="1" spc="-10" dirty="0">
                <a:latin typeface="Arial"/>
                <a:cs typeface="Arial"/>
              </a:rPr>
              <a:t>л</a:t>
            </a:r>
            <a:r>
              <a:rPr sz="1100" b="1" dirty="0">
                <a:latin typeface="Arial"/>
                <a:cs typeface="Arial"/>
              </a:rPr>
              <a:t>я</a:t>
            </a:r>
            <a:r>
              <a:rPr sz="1100" b="1" spc="-5" dirty="0">
                <a:latin typeface="Arial"/>
                <a:cs typeface="Arial"/>
              </a:rPr>
              <a:t>е</a:t>
            </a:r>
            <a:r>
              <a:rPr sz="1100" b="1" dirty="0">
                <a:latin typeface="Arial"/>
                <a:cs typeface="Arial"/>
              </a:rPr>
              <a:t>т	</a:t>
            </a:r>
            <a:r>
              <a:rPr sz="1100" b="1" spc="-5" dirty="0">
                <a:latin typeface="Arial"/>
                <a:cs typeface="Arial"/>
              </a:rPr>
              <a:t>кос</a:t>
            </a:r>
            <a:r>
              <a:rPr sz="1100" b="1" dirty="0">
                <a:latin typeface="Arial"/>
                <a:cs typeface="Arial"/>
              </a:rPr>
              <a:t>ти  </a:t>
            </a:r>
            <a:r>
              <a:rPr sz="1100" b="1" spc="-5" dirty="0">
                <a:latin typeface="Arial"/>
                <a:cs typeface="Arial"/>
              </a:rPr>
              <a:t>остеопороза.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ts val="1230"/>
              </a:lnSpc>
            </a:pPr>
            <a:r>
              <a:rPr sz="1100" b="1" spc="-5" dirty="0">
                <a:latin typeface="Arial"/>
                <a:cs typeface="Arial"/>
              </a:rPr>
              <a:t>Интересны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1355" y="6092190"/>
            <a:ext cx="10636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исследования,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627" y="6253683"/>
            <a:ext cx="270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показавшие,</a:t>
            </a:r>
            <a:r>
              <a:rPr sz="1100" b="1" spc="4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что</a:t>
            </a:r>
            <a:r>
              <a:rPr sz="1100" b="1" spc="4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женщины,</a:t>
            </a:r>
            <a:r>
              <a:rPr sz="1100" b="1" spc="4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которые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5627" y="6413703"/>
            <a:ext cx="270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0855" algn="l"/>
                <a:tab pos="1410335" algn="l"/>
                <a:tab pos="2278380" algn="l"/>
              </a:tabLst>
            </a:pPr>
            <a:r>
              <a:rPr sz="1100" b="1" dirty="0">
                <a:latin typeface="Arial"/>
                <a:cs typeface="Arial"/>
              </a:rPr>
              <a:t>не	</a:t>
            </a:r>
            <a:r>
              <a:rPr sz="1100" b="1" spc="-5" dirty="0">
                <a:latin typeface="Arial"/>
                <a:cs typeface="Arial"/>
              </a:rPr>
              <a:t>ко</a:t>
            </a:r>
            <a:r>
              <a:rPr sz="1100" b="1" spc="-10" dirty="0">
                <a:latin typeface="Arial"/>
                <a:cs typeface="Arial"/>
              </a:rPr>
              <a:t>р</a:t>
            </a:r>
            <a:r>
              <a:rPr sz="1100" b="1" spc="-15" dirty="0">
                <a:latin typeface="Arial"/>
                <a:cs typeface="Arial"/>
              </a:rPr>
              <a:t>м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-10" dirty="0">
                <a:latin typeface="Arial"/>
                <a:cs typeface="Arial"/>
              </a:rPr>
              <a:t>л</a:t>
            </a:r>
            <a:r>
              <a:rPr sz="1100" b="1" dirty="0">
                <a:latin typeface="Arial"/>
                <a:cs typeface="Arial"/>
              </a:rPr>
              <a:t>и	</a:t>
            </a:r>
            <a:r>
              <a:rPr sz="1100" b="1" spc="-5" dirty="0">
                <a:latin typeface="Arial"/>
                <a:cs typeface="Arial"/>
              </a:rPr>
              <a:t>г</a:t>
            </a:r>
            <a:r>
              <a:rPr sz="1100" b="1" spc="-15" dirty="0">
                <a:latin typeface="Arial"/>
                <a:cs typeface="Arial"/>
              </a:rPr>
              <a:t>ру</a:t>
            </a:r>
            <a:r>
              <a:rPr sz="1100" b="1" spc="-10" dirty="0">
                <a:latin typeface="Arial"/>
                <a:cs typeface="Arial"/>
              </a:rPr>
              <a:t>д</a:t>
            </a:r>
            <a:r>
              <a:rPr sz="1100" b="1" dirty="0">
                <a:latin typeface="Arial"/>
                <a:cs typeface="Arial"/>
              </a:rPr>
              <a:t>ью,	бо</a:t>
            </a:r>
            <a:r>
              <a:rPr sz="1100" b="1" spc="-10" dirty="0">
                <a:latin typeface="Arial"/>
                <a:cs typeface="Arial"/>
              </a:rPr>
              <a:t>л</a:t>
            </a:r>
            <a:r>
              <a:rPr sz="1100" b="1" spc="-5" dirty="0">
                <a:latin typeface="Arial"/>
                <a:cs typeface="Arial"/>
              </a:rPr>
              <a:t>ее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627" y="6575247"/>
            <a:ext cx="2706370" cy="3536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260"/>
              </a:lnSpc>
              <a:spcBef>
                <a:spcPts val="195"/>
              </a:spcBef>
            </a:pPr>
            <a:r>
              <a:rPr sz="1100" b="1" spc="-5" dirty="0">
                <a:latin typeface="Arial"/>
                <a:cs typeface="Arial"/>
              </a:rPr>
              <a:t>подвержены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риску переломов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шейки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бедра</a:t>
            </a:r>
            <a:r>
              <a:rPr sz="1100" b="1" spc="-5" dirty="0">
                <a:latin typeface="Arial"/>
                <a:cs typeface="Arial"/>
              </a:rPr>
              <a:t> после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менопаузы.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0604" y="271271"/>
            <a:ext cx="10193020" cy="6950709"/>
          </a:xfrm>
          <a:custGeom>
            <a:avLst/>
            <a:gdLst/>
            <a:ahLst/>
            <a:cxnLst/>
            <a:rect l="l" t="t" r="r" b="b"/>
            <a:pathLst>
              <a:path w="10193020" h="6950709">
                <a:moveTo>
                  <a:pt x="2847390" y="12192"/>
                </a:moveTo>
                <a:lnTo>
                  <a:pt x="2828798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9761"/>
                </a:lnTo>
                <a:lnTo>
                  <a:pt x="12192" y="6932371"/>
                </a:lnTo>
                <a:lnTo>
                  <a:pt x="18288" y="6932371"/>
                </a:lnTo>
                <a:lnTo>
                  <a:pt x="18288" y="19812"/>
                </a:lnTo>
                <a:lnTo>
                  <a:pt x="18288" y="18288"/>
                </a:lnTo>
                <a:lnTo>
                  <a:pt x="2828798" y="18288"/>
                </a:lnTo>
                <a:lnTo>
                  <a:pt x="2847390" y="18288"/>
                </a:lnTo>
                <a:lnTo>
                  <a:pt x="2847390" y="12192"/>
                </a:lnTo>
                <a:close/>
              </a:path>
              <a:path w="10193020" h="6950709">
                <a:moveTo>
                  <a:pt x="6866496" y="12192"/>
                </a:moveTo>
                <a:lnTo>
                  <a:pt x="2847467" y="12192"/>
                </a:lnTo>
                <a:lnTo>
                  <a:pt x="2847467" y="18288"/>
                </a:lnTo>
                <a:lnTo>
                  <a:pt x="6866496" y="18288"/>
                </a:lnTo>
                <a:lnTo>
                  <a:pt x="6866496" y="12192"/>
                </a:lnTo>
                <a:close/>
              </a:path>
              <a:path w="10193020" h="6950709">
                <a:moveTo>
                  <a:pt x="6866496" y="0"/>
                </a:moveTo>
                <a:lnTo>
                  <a:pt x="2847467" y="0"/>
                </a:lnTo>
                <a:lnTo>
                  <a:pt x="2847467" y="6096"/>
                </a:lnTo>
                <a:lnTo>
                  <a:pt x="6866496" y="6096"/>
                </a:lnTo>
                <a:lnTo>
                  <a:pt x="6866496" y="0"/>
                </a:lnTo>
                <a:close/>
              </a:path>
              <a:path w="10193020" h="6950709">
                <a:moveTo>
                  <a:pt x="10180307" y="6932384"/>
                </a:moveTo>
                <a:lnTo>
                  <a:pt x="10180307" y="6932384"/>
                </a:lnTo>
                <a:lnTo>
                  <a:pt x="12192" y="6932384"/>
                </a:lnTo>
                <a:lnTo>
                  <a:pt x="12192" y="6938467"/>
                </a:lnTo>
                <a:lnTo>
                  <a:pt x="10180307" y="6938467"/>
                </a:lnTo>
                <a:lnTo>
                  <a:pt x="10180307" y="6932384"/>
                </a:lnTo>
                <a:close/>
              </a:path>
              <a:path w="10193020" h="6950709">
                <a:moveTo>
                  <a:pt x="10180307" y="12192"/>
                </a:moveTo>
                <a:lnTo>
                  <a:pt x="10174224" y="12192"/>
                </a:lnTo>
                <a:lnTo>
                  <a:pt x="6884797" y="12192"/>
                </a:lnTo>
                <a:lnTo>
                  <a:pt x="6866509" y="12192"/>
                </a:lnTo>
                <a:lnTo>
                  <a:pt x="6866509" y="18288"/>
                </a:lnTo>
                <a:lnTo>
                  <a:pt x="6884797" y="18288"/>
                </a:lnTo>
                <a:lnTo>
                  <a:pt x="10174224" y="18288"/>
                </a:lnTo>
                <a:lnTo>
                  <a:pt x="10174224" y="19761"/>
                </a:lnTo>
                <a:lnTo>
                  <a:pt x="10174224" y="6932371"/>
                </a:lnTo>
                <a:lnTo>
                  <a:pt x="10180307" y="6932371"/>
                </a:lnTo>
                <a:lnTo>
                  <a:pt x="10180307" y="19812"/>
                </a:lnTo>
                <a:lnTo>
                  <a:pt x="10180307" y="18288"/>
                </a:lnTo>
                <a:lnTo>
                  <a:pt x="10180307" y="12192"/>
                </a:lnTo>
                <a:close/>
              </a:path>
              <a:path w="10193020" h="6950709">
                <a:moveTo>
                  <a:pt x="10192512" y="0"/>
                </a:moveTo>
                <a:lnTo>
                  <a:pt x="10174224" y="0"/>
                </a:lnTo>
                <a:lnTo>
                  <a:pt x="6884797" y="0"/>
                </a:lnTo>
                <a:lnTo>
                  <a:pt x="6866509" y="0"/>
                </a:lnTo>
                <a:lnTo>
                  <a:pt x="6866509" y="6096"/>
                </a:lnTo>
                <a:lnTo>
                  <a:pt x="6884797" y="6096"/>
                </a:lnTo>
                <a:lnTo>
                  <a:pt x="10174224" y="6096"/>
                </a:lnTo>
                <a:lnTo>
                  <a:pt x="10186416" y="6096"/>
                </a:lnTo>
                <a:lnTo>
                  <a:pt x="10186416" y="19761"/>
                </a:lnTo>
                <a:lnTo>
                  <a:pt x="10186416" y="6932371"/>
                </a:lnTo>
                <a:lnTo>
                  <a:pt x="10186416" y="6944576"/>
                </a:lnTo>
                <a:lnTo>
                  <a:pt x="10174224" y="6944576"/>
                </a:lnTo>
                <a:lnTo>
                  <a:pt x="6096" y="6944576"/>
                </a:lnTo>
                <a:lnTo>
                  <a:pt x="6096" y="6932371"/>
                </a:lnTo>
                <a:lnTo>
                  <a:pt x="6096" y="19812"/>
                </a:lnTo>
                <a:lnTo>
                  <a:pt x="6096" y="6096"/>
                </a:lnTo>
                <a:lnTo>
                  <a:pt x="18288" y="6096"/>
                </a:lnTo>
                <a:lnTo>
                  <a:pt x="2828798" y="6096"/>
                </a:lnTo>
                <a:lnTo>
                  <a:pt x="2847390" y="6096"/>
                </a:lnTo>
                <a:lnTo>
                  <a:pt x="2847390" y="0"/>
                </a:lnTo>
                <a:lnTo>
                  <a:pt x="2828798" y="0"/>
                </a:lnTo>
                <a:lnTo>
                  <a:pt x="18288" y="0"/>
                </a:lnTo>
                <a:lnTo>
                  <a:pt x="0" y="0"/>
                </a:lnTo>
                <a:lnTo>
                  <a:pt x="0" y="12"/>
                </a:lnTo>
                <a:lnTo>
                  <a:pt x="0" y="6950659"/>
                </a:lnTo>
                <a:lnTo>
                  <a:pt x="6096" y="6950659"/>
                </a:lnTo>
                <a:lnTo>
                  <a:pt x="10192512" y="6950659"/>
                </a:lnTo>
                <a:lnTo>
                  <a:pt x="10192512" y="6944576"/>
                </a:lnTo>
                <a:lnTo>
                  <a:pt x="10192499" y="6932371"/>
                </a:lnTo>
                <a:lnTo>
                  <a:pt x="10192499" y="19812"/>
                </a:lnTo>
                <a:lnTo>
                  <a:pt x="10192499" y="6096"/>
                </a:lnTo>
                <a:lnTo>
                  <a:pt x="10192512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100" y="264668"/>
            <a:ext cx="1722002" cy="1722002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7281752" y="5524048"/>
            <a:ext cx="3207745" cy="1343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b="1" i="1" dirty="0" smtClean="0">
                <a:solidFill>
                  <a:srgbClr val="FFC000"/>
                </a:solidFill>
                <a:latin typeface="Arial"/>
                <a:cs typeface="Arial"/>
              </a:rPr>
              <a:t>Мы «За!» грудное вскармливание!</a:t>
            </a:r>
            <a:endParaRPr lang="ru-RU" dirty="0" smtClean="0">
              <a:solidFill>
                <a:srgbClr val="FFC000"/>
              </a:solidFill>
              <a:latin typeface="Arial"/>
              <a:cs typeface="Arial"/>
            </a:endParaRPr>
          </a:p>
          <a:p>
            <a:pPr marL="193675" marR="186690" algn="ctr">
              <a:lnSpc>
                <a:spcPct val="135000"/>
              </a:lnSpc>
              <a:spcBef>
                <a:spcPts val="905"/>
              </a:spcBef>
            </a:pPr>
            <a:r>
              <a:rPr lang="ru-RU" sz="1400" b="1" i="1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mo" panose="020B0604020202020204" pitchFamily="34" charset="0"/>
              </a:rPr>
              <a:t>Грудное</a:t>
            </a:r>
            <a:r>
              <a:rPr lang="ru-RU" sz="1400" b="1" i="1" spc="-4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mo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mo" panose="020B0604020202020204" pitchFamily="34" charset="0"/>
              </a:rPr>
              <a:t>вскармливание</a:t>
            </a:r>
            <a:r>
              <a:rPr lang="ru-RU" sz="1400" b="1" i="1" spc="-40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mo" panose="020B0604020202020204" pitchFamily="34" charset="0"/>
              </a:rPr>
              <a:t> </a:t>
            </a:r>
            <a:r>
              <a:rPr lang="ru-RU" sz="1400" b="1" i="1" dirty="0" smtClean="0">
                <a:solidFill>
                  <a:srgbClr val="FFC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Arimo" panose="020B0604020202020204" pitchFamily="34" charset="0"/>
              </a:rPr>
              <a:t>и женское здоровье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1" t="6172" r="50713"/>
          <a:stretch/>
        </p:blipFill>
        <p:spPr>
          <a:xfrm>
            <a:off x="3728904" y="416893"/>
            <a:ext cx="2760795" cy="35698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5"/>
          <a:srcRect l="24337" t="14296" r="32148" b="23222"/>
          <a:stretch/>
        </p:blipFill>
        <p:spPr>
          <a:xfrm>
            <a:off x="7783603" y="2201798"/>
            <a:ext cx="2031940" cy="29176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7" name="Прямоугольник 46"/>
          <p:cNvSpPr/>
          <p:nvPr/>
        </p:nvSpPr>
        <p:spPr>
          <a:xfrm>
            <a:off x="3670301" y="4314825"/>
            <a:ext cx="2667000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«Мать и младенец составляют неразрывную биологическую и социальную единицу; здоровье и питание одной группы нельзя отделить от здоровья и питания другой ».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                   ВОЗ</a:t>
            </a:r>
          </a:p>
          <a:p>
            <a:pPr algn="just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 smtClean="0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4700" y="5991225"/>
            <a:ext cx="1896020" cy="944962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3300" y="6753225"/>
            <a:ext cx="1755800" cy="38408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992" y="6448425"/>
            <a:ext cx="764704" cy="76470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632700" y="6905625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GSouCyrillic" panose="020B7200000000000000" pitchFamily="34" charset="0"/>
              </a:rPr>
              <a:t>Источник : </a:t>
            </a:r>
            <a:r>
              <a:rPr lang="en-US" sz="1200" dirty="0">
                <a:latin typeface="AGSouCyrillic" panose="020B7200000000000000" pitchFamily="34" charset="0"/>
              </a:rPr>
              <a:t>https://vocmp.oblzdrav.ru/</a:t>
            </a:r>
            <a:endParaRPr lang="ru-RU" sz="1200" dirty="0">
              <a:latin typeface="AGSouCyrillic" panose="020B7200000000000000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500" y="352425"/>
            <a:ext cx="2743200" cy="70455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100" b="1" dirty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      </a:t>
            </a:r>
            <a:r>
              <a:rPr lang="ru-RU" sz="1050" b="1" dirty="0" smtClean="0">
                <a:latin typeface="Arial"/>
                <a:cs typeface="Arial"/>
              </a:rPr>
              <a:t>Если необходимость кормить ребенка грудным молоком для многих мам диктуется стремлением вырастить здорового и крепкого малыша, то о неоценимой пользе кормления для женского организма мало кто задумывается.  Многочисленные медицинские исследования доказали самое позитивное и уникальное влияние на организм женщины как в короткой, так и в длительной перспективе.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500" b="1" dirty="0" smtClean="0">
                <a:latin typeface="Arial"/>
                <a:cs typeface="Arial"/>
              </a:rPr>
              <a:t>       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dirty="0" smtClean="0">
                <a:solidFill>
                  <a:srgbClr val="FF0000"/>
                </a:solidFill>
                <a:latin typeface="Arial"/>
                <a:cs typeface="Arial"/>
              </a:rPr>
              <a:t>Профилактика послеродовых кровотечений</a:t>
            </a:r>
            <a:endParaRPr lang="ru-RU" sz="105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05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1050" b="1" dirty="0" smtClean="0">
                <a:solidFill>
                  <a:srgbClr val="FF0000"/>
                </a:solidFill>
                <a:latin typeface="Arial"/>
                <a:cs typeface="Arial"/>
              </a:rPr>
              <a:t>      </a:t>
            </a:r>
            <a:r>
              <a:rPr lang="ru-RU" sz="1050" b="1" dirty="0" smtClean="0">
                <a:latin typeface="Arial"/>
                <a:cs typeface="Arial"/>
              </a:rPr>
              <a:t>Традиция прикладывать малыша к груди тотчас после родов диктуется не только стремлением установить близость между матерью и ребенком. Секрет в выработке окситоцина. Наряду со стимуляцией выброса молока он сокращает мышцы матки, следовательно, снижается вероятность послеродовых кровотечений и происходит инволюция матки, ее возвращение к состоянию до беременности.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5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dirty="0" smtClean="0">
                <a:solidFill>
                  <a:srgbClr val="FF0000"/>
                </a:solidFill>
                <a:latin typeface="Arial"/>
                <a:cs typeface="Arial"/>
              </a:rPr>
              <a:t>Регуляция уровня холестерина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050" b="1" dirty="0" smtClean="0">
                <a:latin typeface="Arial"/>
                <a:cs typeface="Arial"/>
              </a:rPr>
              <a:t>        Кормление  способствует снижению и нормализации уровня холестерина. Здоровье сердечно-сосудистой системы и хороший метаболизм определяется высоким уровнем «хорошего» холестерина и низким «плохого». У кормящих матерей обычно высокий уровень «хорошего» холестерина. Научные исследования последних лет показывают, что женщины, кормившие в течение своей жизни два года и более, имеют риск ишемической болезни сердца в десять раз ниже, чем не кормившие.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708900" y="352425"/>
            <a:ext cx="2680080" cy="6527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10"/>
              </a:lnSpc>
              <a:spcBef>
                <a:spcPts val="100"/>
              </a:spcBef>
            </a:pPr>
            <a:r>
              <a:rPr sz="1050" b="1" i="1" spc="-5" dirty="0">
                <a:solidFill>
                  <a:srgbClr val="FF0000"/>
                </a:solidFill>
                <a:latin typeface="Arial"/>
                <a:cs typeface="Arial"/>
              </a:rPr>
              <a:t>Профилактика</a:t>
            </a:r>
            <a:r>
              <a:rPr sz="105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b="1" i="1" spc="-5" dirty="0">
                <a:solidFill>
                  <a:srgbClr val="FF0000"/>
                </a:solidFill>
                <a:latin typeface="Arial"/>
                <a:cs typeface="Arial"/>
              </a:rPr>
              <a:t>лишнего</a:t>
            </a:r>
            <a:r>
              <a:rPr sz="105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b="1" i="1" spc="-5" dirty="0">
                <a:solidFill>
                  <a:srgbClr val="FF0000"/>
                </a:solidFill>
                <a:latin typeface="Arial"/>
                <a:cs typeface="Arial"/>
              </a:rPr>
              <a:t>веса</a:t>
            </a:r>
            <a:endParaRPr sz="1050" dirty="0">
              <a:latin typeface="Arial"/>
              <a:cs typeface="Arial"/>
            </a:endParaRPr>
          </a:p>
          <a:p>
            <a:pPr algn="just">
              <a:lnSpc>
                <a:spcPts val="1265"/>
              </a:lnSpc>
            </a:pP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20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течение</a:t>
            </a:r>
            <a:r>
              <a:rPr sz="1050" b="1" spc="200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беременности</a:t>
            </a:r>
            <a:r>
              <a:rPr sz="1050" b="1" spc="21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женщины</a:t>
            </a:r>
            <a:r>
              <a:rPr sz="1050" b="1" spc="190" dirty="0">
                <a:latin typeface="Arial"/>
                <a:cs typeface="Arial"/>
              </a:rPr>
              <a:t> </a:t>
            </a:r>
            <a:r>
              <a:rPr sz="1050" b="1" spc="-5" dirty="0" smtClean="0">
                <a:latin typeface="Arial"/>
                <a:cs typeface="Arial"/>
              </a:rPr>
              <a:t>набирают</a:t>
            </a:r>
            <a:r>
              <a:rPr lang="ru-RU" sz="1050" b="1" spc="-5" dirty="0" smtClean="0">
                <a:latin typeface="Arial"/>
                <a:cs typeface="Arial"/>
              </a:rPr>
              <a:t> </a:t>
            </a:r>
            <a:r>
              <a:rPr sz="1050" b="1" spc="-5" dirty="0" smtClean="0">
                <a:latin typeface="Arial"/>
                <a:cs typeface="Arial"/>
              </a:rPr>
              <a:t>«лишний</a:t>
            </a:r>
            <a:r>
              <a:rPr sz="1050" b="1" dirty="0" smtClean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вес».</a:t>
            </a:r>
            <a:r>
              <a:rPr sz="1050" b="1" dirty="0">
                <a:latin typeface="Arial"/>
                <a:cs typeface="Arial"/>
              </a:rPr>
              <a:t> Это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природный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механизм 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защиты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потомства</a:t>
            </a:r>
            <a:r>
              <a:rPr sz="1050" b="1" dirty="0">
                <a:latin typeface="Arial"/>
                <a:cs typeface="Arial"/>
              </a:rPr>
              <a:t> от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голодной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смерти.</a:t>
            </a:r>
            <a:r>
              <a:rPr sz="1050" b="1" dirty="0">
                <a:latin typeface="Arial"/>
                <a:cs typeface="Arial"/>
              </a:rPr>
              <a:t> В 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каких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бы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чрезвычайных</a:t>
            </a:r>
            <a:r>
              <a:rPr sz="1050" b="1" spc="29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условиях</a:t>
            </a:r>
            <a:r>
              <a:rPr sz="1050" b="1" spc="29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женщина </a:t>
            </a:r>
            <a:r>
              <a:rPr sz="1050" b="1" dirty="0">
                <a:latin typeface="Arial"/>
                <a:cs typeface="Arial"/>
              </a:rPr>
              <a:t> не </a:t>
            </a:r>
            <a:r>
              <a:rPr sz="1050" b="1" spc="-5" dirty="0">
                <a:latin typeface="Arial"/>
                <a:cs typeface="Arial"/>
              </a:rPr>
              <a:t>оказалась, этого запаса </a:t>
            </a:r>
            <a:r>
              <a:rPr sz="1050" b="1" spc="-10" dirty="0">
                <a:latin typeface="Arial"/>
                <a:cs typeface="Arial"/>
              </a:rPr>
              <a:t>ей </a:t>
            </a:r>
            <a:r>
              <a:rPr sz="1050" b="1" spc="-5" dirty="0">
                <a:latin typeface="Arial"/>
                <a:cs typeface="Arial"/>
              </a:rPr>
              <a:t>хватит, чтобы 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сохранить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ребенка</a:t>
            </a:r>
            <a:r>
              <a:rPr sz="1050" b="1" dirty="0">
                <a:latin typeface="Arial"/>
                <a:cs typeface="Arial"/>
              </a:rPr>
              <a:t> в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первое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полугодие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его 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жизни.Но</a:t>
            </a:r>
            <a:r>
              <a:rPr sz="1050" b="1" spc="1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12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процессе</a:t>
            </a:r>
            <a:r>
              <a:rPr sz="1050" b="1" spc="110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кормления</a:t>
            </a:r>
            <a:r>
              <a:rPr sz="1050" b="1" spc="12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этот</a:t>
            </a:r>
            <a:r>
              <a:rPr sz="1050" b="1" spc="120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«запас</a:t>
            </a:r>
            <a:r>
              <a:rPr sz="1050" b="1" spc="-5" dirty="0" smtClean="0">
                <a:latin typeface="Arial"/>
                <a:cs typeface="Arial"/>
              </a:rPr>
              <a:t>»</a:t>
            </a:r>
            <a:r>
              <a:rPr lang="ru-RU" sz="1050" b="1" spc="-5" dirty="0" smtClean="0">
                <a:latin typeface="Arial"/>
                <a:cs typeface="Arial"/>
              </a:rPr>
              <a:t> тает. Лактация – это активный метаболический процесс, во время которого расходуется до 500 калорий в сутки. А вот не кормящей грудью маме для их сжигания необходимый активный фитнес в течение часа.</a:t>
            </a:r>
          </a:p>
          <a:p>
            <a:pPr algn="ctr">
              <a:lnSpc>
                <a:spcPts val="1265"/>
              </a:lnSpc>
            </a:pPr>
            <a:r>
              <a:rPr lang="ru-RU" sz="1050" b="1" spc="-5" dirty="0">
                <a:latin typeface="Arial"/>
                <a:cs typeface="Arial"/>
              </a:rPr>
              <a:t> </a:t>
            </a:r>
            <a:r>
              <a:rPr lang="ru-RU" sz="1050" b="1" spc="-5" dirty="0" smtClean="0">
                <a:latin typeface="Arial"/>
                <a:cs typeface="Arial"/>
              </a:rPr>
              <a:t>          </a:t>
            </a:r>
            <a:r>
              <a:rPr lang="ru-RU" sz="105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Поддержание </a:t>
            </a:r>
            <a:r>
              <a:rPr lang="ru-RU" sz="105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  нормальных обменных процессов</a:t>
            </a:r>
          </a:p>
          <a:p>
            <a:pPr algn="just">
              <a:lnSpc>
                <a:spcPts val="1265"/>
              </a:lnSpc>
            </a:pPr>
            <a:r>
              <a:rPr lang="ru-RU" sz="105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105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          </a:t>
            </a:r>
            <a:r>
              <a:rPr lang="ru-RU" sz="1050" b="1" spc="-10" dirty="0" smtClean="0">
                <a:latin typeface="Arial"/>
                <a:cs typeface="Arial"/>
              </a:rPr>
              <a:t>Метаболизм в период беременности претерпевает множество изменений, вплоть до возникновения гестационного диабета. Этим женщинам особенно важно сбросить лишний вес, потому что у них и без того повышен риск развития диабета в будущем, а лишний вес еще больше увеличивает риск диабета в будущем.</a:t>
            </a:r>
          </a:p>
          <a:p>
            <a:pPr algn="ctr">
              <a:lnSpc>
                <a:spcPts val="1265"/>
              </a:lnSpc>
            </a:pPr>
            <a:r>
              <a:rPr lang="ru-RU" sz="1050" dirty="0" smtClean="0">
                <a:latin typeface="Arial"/>
                <a:cs typeface="Arial"/>
              </a:rPr>
              <a:t> </a:t>
            </a:r>
            <a:r>
              <a:rPr lang="ru-RU" sz="105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Лактационная аменорея</a:t>
            </a:r>
            <a:endParaRPr lang="ru-RU" sz="1050" dirty="0">
              <a:latin typeface="Arial"/>
              <a:cs typeface="Arial"/>
            </a:endParaRPr>
          </a:p>
          <a:p>
            <a:pPr algn="just">
              <a:lnSpc>
                <a:spcPts val="1265"/>
              </a:lnSpc>
            </a:pPr>
            <a:r>
              <a:rPr lang="ru-RU" sz="1050" dirty="0" smtClean="0">
                <a:latin typeface="Arial"/>
                <a:cs typeface="Arial"/>
              </a:rPr>
              <a:t>           </a:t>
            </a:r>
            <a:r>
              <a:rPr lang="ru-RU" sz="1050" b="1" spc="-10" dirty="0">
                <a:latin typeface="Arial"/>
                <a:cs typeface="Arial"/>
              </a:rPr>
              <a:t>Природа мудрым образом организовала женский организм - </a:t>
            </a:r>
            <a:r>
              <a:rPr lang="ru-RU" sz="1050" b="1" spc="-10" dirty="0" smtClean="0">
                <a:latin typeface="Arial"/>
                <a:cs typeface="Arial"/>
              </a:rPr>
              <a:t> пока женщина кормит малыша грудью без прикормов с обязательными ночными кормлениями, у нее не наблюдаются менструации. Таким образом, возникает естественный способ предотвращения новых беременностей. Кроме того, женский организм не лишается железа, утрата которого происходит вместе с менструальными выделениями.</a:t>
            </a:r>
            <a:endParaRPr sz="1050" b="1" spc="-10" dirty="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60604" y="271271"/>
            <a:ext cx="10193020" cy="6904990"/>
            <a:chOff x="260604" y="271271"/>
            <a:chExt cx="10193020" cy="6904990"/>
          </a:xfrm>
          <a:solidFill>
            <a:srgbClr val="FFC000"/>
          </a:solidFill>
        </p:grpSpPr>
        <p:sp>
          <p:nvSpPr>
            <p:cNvPr id="56" name="object 56"/>
            <p:cNvSpPr/>
            <p:nvPr/>
          </p:nvSpPr>
          <p:spPr>
            <a:xfrm>
              <a:off x="260604" y="271271"/>
              <a:ext cx="10193020" cy="6904990"/>
            </a:xfrm>
            <a:custGeom>
              <a:avLst/>
              <a:gdLst/>
              <a:ahLst/>
              <a:cxnLst/>
              <a:rect l="l" t="t" r="r" b="b"/>
              <a:pathLst>
                <a:path w="10193020" h="6904990">
                  <a:moveTo>
                    <a:pt x="3249790" y="12192"/>
                  </a:moveTo>
                  <a:lnTo>
                    <a:pt x="18288" y="12192"/>
                  </a:lnTo>
                  <a:lnTo>
                    <a:pt x="12192" y="12192"/>
                  </a:lnTo>
                  <a:lnTo>
                    <a:pt x="12192" y="18288"/>
                  </a:lnTo>
                  <a:lnTo>
                    <a:pt x="12192" y="19761"/>
                  </a:lnTo>
                  <a:lnTo>
                    <a:pt x="12192" y="6886651"/>
                  </a:lnTo>
                  <a:lnTo>
                    <a:pt x="18288" y="6886651"/>
                  </a:lnTo>
                  <a:lnTo>
                    <a:pt x="18288" y="19812"/>
                  </a:lnTo>
                  <a:lnTo>
                    <a:pt x="18288" y="18288"/>
                  </a:lnTo>
                  <a:lnTo>
                    <a:pt x="3249790" y="18288"/>
                  </a:lnTo>
                  <a:lnTo>
                    <a:pt x="3249790" y="12192"/>
                  </a:lnTo>
                  <a:close/>
                </a:path>
                <a:path w="10193020" h="6904990">
                  <a:moveTo>
                    <a:pt x="10180307" y="6886664"/>
                  </a:moveTo>
                  <a:lnTo>
                    <a:pt x="10180307" y="6886664"/>
                  </a:lnTo>
                  <a:lnTo>
                    <a:pt x="12192" y="6886664"/>
                  </a:lnTo>
                  <a:lnTo>
                    <a:pt x="12192" y="6892747"/>
                  </a:lnTo>
                  <a:lnTo>
                    <a:pt x="10180307" y="6892747"/>
                  </a:lnTo>
                  <a:lnTo>
                    <a:pt x="10180307" y="6886664"/>
                  </a:lnTo>
                  <a:close/>
                </a:path>
                <a:path w="10193020" h="6904990">
                  <a:moveTo>
                    <a:pt x="10180307" y="12192"/>
                  </a:moveTo>
                  <a:lnTo>
                    <a:pt x="10180307" y="12192"/>
                  </a:lnTo>
                  <a:lnTo>
                    <a:pt x="3249803" y="12192"/>
                  </a:lnTo>
                  <a:lnTo>
                    <a:pt x="3249803" y="18288"/>
                  </a:lnTo>
                  <a:lnTo>
                    <a:pt x="3268091" y="18288"/>
                  </a:lnTo>
                  <a:lnTo>
                    <a:pt x="6778117" y="18288"/>
                  </a:lnTo>
                  <a:lnTo>
                    <a:pt x="6796405" y="18288"/>
                  </a:lnTo>
                  <a:lnTo>
                    <a:pt x="10174224" y="18288"/>
                  </a:lnTo>
                  <a:lnTo>
                    <a:pt x="10174224" y="19761"/>
                  </a:lnTo>
                  <a:lnTo>
                    <a:pt x="10174224" y="6886651"/>
                  </a:lnTo>
                  <a:lnTo>
                    <a:pt x="10180307" y="6886651"/>
                  </a:lnTo>
                  <a:lnTo>
                    <a:pt x="10180307" y="19812"/>
                  </a:lnTo>
                  <a:lnTo>
                    <a:pt x="10180307" y="18288"/>
                  </a:lnTo>
                  <a:lnTo>
                    <a:pt x="10180307" y="12192"/>
                  </a:lnTo>
                  <a:close/>
                </a:path>
                <a:path w="10193020" h="6904990">
                  <a:moveTo>
                    <a:pt x="10192512" y="0"/>
                  </a:moveTo>
                  <a:lnTo>
                    <a:pt x="10192512" y="0"/>
                  </a:lnTo>
                  <a:lnTo>
                    <a:pt x="3249803" y="0"/>
                  </a:lnTo>
                  <a:lnTo>
                    <a:pt x="3249803" y="6096"/>
                  </a:lnTo>
                  <a:lnTo>
                    <a:pt x="10186416" y="6096"/>
                  </a:lnTo>
                  <a:lnTo>
                    <a:pt x="10186416" y="19761"/>
                  </a:lnTo>
                  <a:lnTo>
                    <a:pt x="10186416" y="6886651"/>
                  </a:lnTo>
                  <a:lnTo>
                    <a:pt x="10186416" y="6898843"/>
                  </a:lnTo>
                  <a:lnTo>
                    <a:pt x="10174224" y="6898843"/>
                  </a:lnTo>
                  <a:lnTo>
                    <a:pt x="6096" y="6898843"/>
                  </a:lnTo>
                  <a:lnTo>
                    <a:pt x="6096" y="6886651"/>
                  </a:lnTo>
                  <a:lnTo>
                    <a:pt x="6096" y="19812"/>
                  </a:lnTo>
                  <a:lnTo>
                    <a:pt x="6096" y="6096"/>
                  </a:lnTo>
                  <a:lnTo>
                    <a:pt x="18288" y="6096"/>
                  </a:lnTo>
                  <a:lnTo>
                    <a:pt x="3249790" y="6096"/>
                  </a:lnTo>
                  <a:lnTo>
                    <a:pt x="3249790" y="0"/>
                  </a:lnTo>
                  <a:lnTo>
                    <a:pt x="18288" y="0"/>
                  </a:lnTo>
                  <a:lnTo>
                    <a:pt x="0" y="0"/>
                  </a:lnTo>
                  <a:lnTo>
                    <a:pt x="0" y="6904939"/>
                  </a:lnTo>
                  <a:lnTo>
                    <a:pt x="6096" y="6904939"/>
                  </a:lnTo>
                  <a:lnTo>
                    <a:pt x="10192512" y="6904939"/>
                  </a:lnTo>
                  <a:lnTo>
                    <a:pt x="10192512" y="6898843"/>
                  </a:lnTo>
                  <a:lnTo>
                    <a:pt x="10192499" y="6886651"/>
                  </a:lnTo>
                  <a:lnTo>
                    <a:pt x="10192499" y="19812"/>
                  </a:lnTo>
                  <a:lnTo>
                    <a:pt x="10192499" y="6096"/>
                  </a:lnTo>
                  <a:lnTo>
                    <a:pt x="1019251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3790951" y="3783330"/>
              <a:ext cx="2698750" cy="3048000"/>
            </a:xfrm>
            <a:custGeom>
              <a:avLst/>
              <a:gdLst/>
              <a:ahLst/>
              <a:cxnLst/>
              <a:rect l="l" t="t" r="r" b="b"/>
              <a:pathLst>
                <a:path w="2847975" h="3048000">
                  <a:moveTo>
                    <a:pt x="2491994" y="0"/>
                  </a:moveTo>
                  <a:lnTo>
                    <a:pt x="355980" y="0"/>
                  </a:lnTo>
                  <a:lnTo>
                    <a:pt x="307677" y="3249"/>
                  </a:lnTo>
                  <a:lnTo>
                    <a:pt x="261349" y="12716"/>
                  </a:lnTo>
                  <a:lnTo>
                    <a:pt x="217420" y="27975"/>
                  </a:lnTo>
                  <a:lnTo>
                    <a:pt x="176313" y="48603"/>
                  </a:lnTo>
                  <a:lnTo>
                    <a:pt x="138454" y="74175"/>
                  </a:lnTo>
                  <a:lnTo>
                    <a:pt x="104267" y="104266"/>
                  </a:lnTo>
                  <a:lnTo>
                    <a:pt x="74175" y="138454"/>
                  </a:lnTo>
                  <a:lnTo>
                    <a:pt x="48603" y="176313"/>
                  </a:lnTo>
                  <a:lnTo>
                    <a:pt x="27975" y="217420"/>
                  </a:lnTo>
                  <a:lnTo>
                    <a:pt x="12716" y="261349"/>
                  </a:lnTo>
                  <a:lnTo>
                    <a:pt x="3249" y="307677"/>
                  </a:lnTo>
                  <a:lnTo>
                    <a:pt x="0" y="355981"/>
                  </a:lnTo>
                  <a:lnTo>
                    <a:pt x="0" y="2692006"/>
                  </a:lnTo>
                  <a:lnTo>
                    <a:pt x="3249" y="2740306"/>
                  </a:lnTo>
                  <a:lnTo>
                    <a:pt x="12716" y="2786634"/>
                  </a:lnTo>
                  <a:lnTo>
                    <a:pt x="27975" y="2830563"/>
                  </a:lnTo>
                  <a:lnTo>
                    <a:pt x="48603" y="2871671"/>
                  </a:lnTo>
                  <a:lnTo>
                    <a:pt x="74175" y="2909532"/>
                  </a:lnTo>
                  <a:lnTo>
                    <a:pt x="104266" y="2943721"/>
                  </a:lnTo>
                  <a:lnTo>
                    <a:pt x="138454" y="2973816"/>
                  </a:lnTo>
                  <a:lnTo>
                    <a:pt x="176313" y="2999390"/>
                  </a:lnTo>
                  <a:lnTo>
                    <a:pt x="217420" y="3020020"/>
                  </a:lnTo>
                  <a:lnTo>
                    <a:pt x="261349" y="3035281"/>
                  </a:lnTo>
                  <a:lnTo>
                    <a:pt x="307677" y="3044749"/>
                  </a:lnTo>
                  <a:lnTo>
                    <a:pt x="355980" y="3048000"/>
                  </a:lnTo>
                  <a:lnTo>
                    <a:pt x="2491994" y="3048000"/>
                  </a:lnTo>
                  <a:lnTo>
                    <a:pt x="2540297" y="3044749"/>
                  </a:lnTo>
                  <a:lnTo>
                    <a:pt x="2586625" y="3035281"/>
                  </a:lnTo>
                  <a:lnTo>
                    <a:pt x="2630554" y="3020020"/>
                  </a:lnTo>
                  <a:lnTo>
                    <a:pt x="2671661" y="2999390"/>
                  </a:lnTo>
                  <a:lnTo>
                    <a:pt x="2709520" y="2973816"/>
                  </a:lnTo>
                  <a:lnTo>
                    <a:pt x="2743707" y="2943721"/>
                  </a:lnTo>
                  <a:lnTo>
                    <a:pt x="2773799" y="2909532"/>
                  </a:lnTo>
                  <a:lnTo>
                    <a:pt x="2799371" y="2871671"/>
                  </a:lnTo>
                  <a:lnTo>
                    <a:pt x="2819999" y="2830563"/>
                  </a:lnTo>
                  <a:lnTo>
                    <a:pt x="2835258" y="2786634"/>
                  </a:lnTo>
                  <a:lnTo>
                    <a:pt x="2844725" y="2740306"/>
                  </a:lnTo>
                  <a:lnTo>
                    <a:pt x="2847975" y="2692006"/>
                  </a:lnTo>
                  <a:lnTo>
                    <a:pt x="2847975" y="355981"/>
                  </a:lnTo>
                  <a:lnTo>
                    <a:pt x="2844725" y="307677"/>
                  </a:lnTo>
                  <a:lnTo>
                    <a:pt x="2835258" y="261349"/>
                  </a:lnTo>
                  <a:lnTo>
                    <a:pt x="2819999" y="217420"/>
                  </a:lnTo>
                  <a:lnTo>
                    <a:pt x="2799371" y="176313"/>
                  </a:lnTo>
                  <a:lnTo>
                    <a:pt x="2773799" y="138454"/>
                  </a:lnTo>
                  <a:lnTo>
                    <a:pt x="2743707" y="104266"/>
                  </a:lnTo>
                  <a:lnTo>
                    <a:pt x="2709520" y="74175"/>
                  </a:lnTo>
                  <a:lnTo>
                    <a:pt x="2671661" y="48603"/>
                  </a:lnTo>
                  <a:lnTo>
                    <a:pt x="2630554" y="27975"/>
                  </a:lnTo>
                  <a:lnTo>
                    <a:pt x="2586625" y="12716"/>
                  </a:lnTo>
                  <a:lnTo>
                    <a:pt x="2540297" y="3249"/>
                  </a:lnTo>
                  <a:lnTo>
                    <a:pt x="249199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4017390" y="3881095"/>
            <a:ext cx="2399030" cy="2738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10200"/>
              </a:lnSpc>
              <a:spcBef>
                <a:spcPts val="95"/>
              </a:spcBef>
            </a:pP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«Восславим Женщину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– </a:t>
            </a:r>
            <a:r>
              <a:rPr sz="14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Мать,</a:t>
            </a:r>
            <a:r>
              <a:rPr sz="14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чья</a:t>
            </a:r>
            <a:r>
              <a:rPr sz="14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любовь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не </a:t>
            </a:r>
            <a:r>
              <a:rPr sz="14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знает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преград, </a:t>
            </a:r>
            <a:r>
              <a:rPr sz="1400" b="1" i="1" spc="-10" dirty="0">
                <a:solidFill>
                  <a:srgbClr val="FF0000"/>
                </a:solidFill>
                <a:latin typeface="Arial"/>
                <a:cs typeface="Arial"/>
              </a:rPr>
              <a:t>чьей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 грудью вскормлен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весь </a:t>
            </a:r>
            <a:r>
              <a:rPr sz="14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мир. Всё прекрасное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14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человеке –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от лучей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солнца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и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от молока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матери,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40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вот,</a:t>
            </a:r>
            <a:r>
              <a:rPr sz="14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F0000"/>
                </a:solidFill>
                <a:latin typeface="Arial"/>
                <a:cs typeface="Arial"/>
              </a:rPr>
              <a:t>что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насыщает</a:t>
            </a:r>
            <a:r>
              <a:rPr sz="14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нас</a:t>
            </a:r>
            <a:r>
              <a:rPr sz="14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любовью</a:t>
            </a:r>
            <a:r>
              <a:rPr sz="14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FF0000"/>
                </a:solidFill>
                <a:latin typeface="Arial"/>
                <a:cs typeface="Arial"/>
              </a:rPr>
              <a:t>к </a:t>
            </a:r>
            <a:r>
              <a:rPr sz="1400" b="1" i="1" spc="-3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FF0000"/>
                </a:solidFill>
                <a:latin typeface="Arial"/>
                <a:cs typeface="Arial"/>
              </a:rPr>
              <a:t>жизни».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sz="1400" b="1" i="1" spc="-5" dirty="0">
                <a:latin typeface="Arial"/>
                <a:cs typeface="Arial"/>
              </a:rPr>
              <a:t>М.</a:t>
            </a:r>
            <a:r>
              <a:rPr sz="1400" b="1" i="1" spc="-25" dirty="0">
                <a:latin typeface="Arial"/>
                <a:cs typeface="Arial"/>
              </a:rPr>
              <a:t> </a:t>
            </a:r>
            <a:r>
              <a:rPr sz="1400" b="1" i="1" spc="-5" dirty="0">
                <a:latin typeface="Arial"/>
                <a:cs typeface="Arial"/>
              </a:rPr>
              <a:t>Горький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2"/>
          <a:srcRect l="34675" t="-672" b="1"/>
          <a:stretch/>
        </p:blipFill>
        <p:spPr>
          <a:xfrm>
            <a:off x="3795339" y="475900"/>
            <a:ext cx="2618162" cy="29158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7937500" y="7285851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GSouCyrillic" panose="020B7200000000000000" pitchFamily="34" charset="0"/>
              </a:rPr>
              <a:t>Источник : </a:t>
            </a:r>
            <a:r>
              <a:rPr lang="en-US" sz="1200" dirty="0">
                <a:latin typeface="AGSouCyrillic" panose="020B7200000000000000" pitchFamily="34" charset="0"/>
              </a:rPr>
              <a:t>https://vocmp.oblzdrav.ru/</a:t>
            </a:r>
            <a:endParaRPr lang="ru-RU" sz="1200" dirty="0">
              <a:latin typeface="AGSouCyrillic" panose="020B7200000000000000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663</Words>
  <Application>Microsoft Office PowerPoint</Application>
  <PresentationFormat>Произвольный</PresentationFormat>
  <Paragraphs>44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AGSouCyrillic</vt:lpstr>
      <vt:lpstr>Arial</vt:lpstr>
      <vt:lpstr>Arimo</vt:lpstr>
      <vt:lpstr>DFKai-SB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Козырева Н.В.</dc:creator>
  <cp:lastModifiedBy>Windows User</cp:lastModifiedBy>
  <cp:revision>12</cp:revision>
  <cp:lastPrinted>2023-12-20T06:37:47Z</cp:lastPrinted>
  <dcterms:created xsi:type="dcterms:W3CDTF">2023-12-15T00:26:09Z</dcterms:created>
  <dcterms:modified xsi:type="dcterms:W3CDTF">2023-12-22T07:34:20Z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2016-11-28T00:00:00Z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2023-12-15T00:00:00Z</vt:filetime>
  </property>
</Properties>
</file>